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448" r:id="rId3"/>
    <p:sldId id="449" r:id="rId4"/>
    <p:sldId id="273" r:id="rId5"/>
    <p:sldId id="275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6" r:id="rId33"/>
    <p:sldId id="355" r:id="rId34"/>
    <p:sldId id="357" r:id="rId35"/>
    <p:sldId id="358" r:id="rId36"/>
    <p:sldId id="359" r:id="rId37"/>
    <p:sldId id="360" r:id="rId38"/>
    <p:sldId id="361" r:id="rId39"/>
    <p:sldId id="363" r:id="rId40"/>
    <p:sldId id="362" r:id="rId41"/>
    <p:sldId id="364" r:id="rId42"/>
    <p:sldId id="366" r:id="rId43"/>
    <p:sldId id="365" r:id="rId44"/>
    <p:sldId id="367" r:id="rId45"/>
    <p:sldId id="368" r:id="rId46"/>
    <p:sldId id="370" r:id="rId47"/>
    <p:sldId id="369" r:id="rId48"/>
    <p:sldId id="372" r:id="rId49"/>
    <p:sldId id="371" r:id="rId50"/>
    <p:sldId id="373" r:id="rId51"/>
    <p:sldId id="374" r:id="rId52"/>
    <p:sldId id="375" r:id="rId53"/>
    <p:sldId id="376" r:id="rId54"/>
    <p:sldId id="378" r:id="rId55"/>
    <p:sldId id="377" r:id="rId56"/>
    <p:sldId id="379" r:id="rId57"/>
    <p:sldId id="380" r:id="rId58"/>
    <p:sldId id="381" r:id="rId59"/>
    <p:sldId id="382" r:id="rId60"/>
    <p:sldId id="450" r:id="rId61"/>
    <p:sldId id="384" r:id="rId62"/>
    <p:sldId id="383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4" r:id="rId72"/>
    <p:sldId id="393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13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30" r:id="rId108"/>
    <p:sldId id="429" r:id="rId109"/>
    <p:sldId id="431" r:id="rId110"/>
    <p:sldId id="432" r:id="rId111"/>
    <p:sldId id="433" r:id="rId112"/>
    <p:sldId id="434" r:id="rId113"/>
    <p:sldId id="435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  <p:sldId id="445" r:id="rId124"/>
    <p:sldId id="451" r:id="rId125"/>
    <p:sldId id="446" r:id="rId126"/>
    <p:sldId id="447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64" autoAdjust="0"/>
    <p:restoredTop sz="94660"/>
  </p:normalViewPr>
  <p:slideViewPr>
    <p:cSldViewPr>
      <p:cViewPr varScale="1">
        <p:scale>
          <a:sx n="109" d="100"/>
          <a:sy n="109" d="100"/>
        </p:scale>
        <p:origin x="105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59228-D54E-41D2-99DB-BDE67F073FAA}" type="datetimeFigureOut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281B5-1650-4808-AECF-EB596C762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6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B41E-F2E1-472E-801F-ADEE00375797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4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0CF4-6D5B-49BC-A4BB-1E2E4B541A8A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2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6BA7-85AF-4982-B5D0-99816C572608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2B98-B733-4769-908C-31E18A2732E1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7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A56-97E3-4FD1-8FAF-E3EB9F5E8D9D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15E2-F691-4100-A068-B021E47C650C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EA4E-DF4D-4DEC-BBB4-D07BF60E26FF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419E-CFF8-4DA0-9E6B-2C095ECC14FC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8F49-B97C-4F67-9183-2319FDA2248F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6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F657-1B77-494B-B026-9A6FAA43F4D6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3E51-4904-4ED2-B2C6-502D30D199DD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C0BB-DBCF-4E34-9229-243EC73197DF}" type="datetime1">
              <a:rPr lang="ko-KR" altLang="en-US" smtClean="0"/>
              <a:t>2023-03-01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3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29.png"/><Relationship Id="rId7" Type="http://schemas.openxmlformats.org/officeDocument/2006/relationships/image" Target="../media/image236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microsoft.com/office/2007/relationships/hdphoto" Target="../media/hdphoto1.wdp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7" Type="http://schemas.openxmlformats.org/officeDocument/2006/relationships/image" Target="../media/image1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YB8IZa5AuE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벡터와 행렬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68688"/>
            <a:ext cx="6400800" cy="1752600"/>
          </a:xfrm>
        </p:spPr>
        <p:txBody>
          <a:bodyPr anchor="ctr">
            <a:normAutofit/>
          </a:bodyPr>
          <a:lstStyle/>
          <a:p>
            <a:r>
              <a:rPr lang="en-US" altLang="ko-KR" sz="2800" smtClean="0"/>
              <a:t>2023</a:t>
            </a:r>
            <a:r>
              <a:rPr lang="ko-KR" altLang="en-US" sz="2800"/>
              <a:t>년</a:t>
            </a:r>
            <a:r>
              <a:rPr lang="en-US" altLang="ko-KR" sz="2800" smtClean="0"/>
              <a:t> 3</a:t>
            </a:r>
            <a:r>
              <a:rPr lang="ko-KR" altLang="en-US" sz="2800" smtClean="0"/>
              <a:t>월</a:t>
            </a:r>
            <a:endParaRPr lang="en-US" altLang="ko-KR" sz="2800" smtClean="0"/>
          </a:p>
          <a:p>
            <a:r>
              <a:rPr lang="ko-KR" altLang="en-US" sz="2800" smtClean="0"/>
              <a:t>한림대학교</a:t>
            </a:r>
            <a:endParaRPr lang="en-US" altLang="ko-KR" sz="2800" smtClean="0"/>
          </a:p>
          <a:p>
            <a:r>
              <a:rPr lang="ko-KR" altLang="en-US" sz="2800" smtClean="0"/>
              <a:t>김현호</a:t>
            </a:r>
            <a:endParaRPr lang="ko-KR" altLang="en-US" sz="280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496" y="2159145"/>
            <a:ext cx="2880320" cy="45719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496" y="1916832"/>
            <a:ext cx="5472608" cy="72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364502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3429000"/>
            <a:ext cx="2880320" cy="7200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뺄셈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03819" y="349171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835414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41182" y="34917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3372777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92846" y="349106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+ (-  )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024441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04343" y="349106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35938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4887251" y="554012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4404091" y="5040423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4404091" y="5040423"/>
            <a:ext cx="1536062" cy="476811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26409" y="436510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458004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63772" y="436510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995367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2785072" y="4553592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137613" y="54112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1705565" y="4931114"/>
            <a:ext cx="1567167" cy="424848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800912" y="459509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808136" y="4955138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39052" y="47704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070647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76415" y="477047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608010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5078830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치환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단위행렬의 행이나 열을 바꾼다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5163410">
            <a:off x="5108182" y="513761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547664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578158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5062013" y="3885106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일반변환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676978" y="1981134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비틀어지고 축소</a:t>
            </a:r>
            <a:r>
              <a:rPr lang="en-US" altLang="ko-KR" smtClean="0"/>
              <a:t>/</a:t>
            </a:r>
            <a:r>
              <a:rPr lang="ko-KR" altLang="en-US" smtClean="0"/>
              <a:t>확대 된다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20249427">
            <a:off x="5406073" y="4420513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5066776" y="5105664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078831" y="4277308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23161" y="493129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35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종속변환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</a:t>
                </a:r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5319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열벡터들 또는 행벡터들이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공간이 평면이나 직선</a:t>
            </a:r>
            <a:r>
              <a:rPr lang="en-US" altLang="ko-KR" smtClean="0"/>
              <a:t>, </a:t>
            </a:r>
            <a:r>
              <a:rPr lang="ko-KR" altLang="en-US" smtClean="0"/>
              <a:t>평면이 직선으로 변환됨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영벡터는 모두 원점으로 변환됨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741613" y="4419115"/>
            <a:ext cx="942261" cy="1717308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78218" y="4166716"/>
            <a:ext cx="150393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평면이 직선으로</a:t>
            </a:r>
            <a:endParaRPr lang="en-US" altLang="ko-KR" sz="1400" smtClean="0"/>
          </a:p>
          <a:p>
            <a:r>
              <a:rPr lang="ko-KR" altLang="en-US" sz="1400" smtClean="0"/>
              <a:t>들어간다</a:t>
            </a:r>
            <a:endParaRPr lang="en-US" altLang="ko-KR" sz="1400" smtClean="0"/>
          </a:p>
          <a:p>
            <a:r>
              <a:rPr lang="en-US" altLang="ko-KR" sz="1400" smtClean="0"/>
              <a:t>y = 2x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006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mtClean="0"/>
                  <a:t>=1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부피나 면적 비율이 같다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062013" y="4318244"/>
            <a:ext cx="1260035" cy="1150656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1540043"/>
              <a:gd name="connsiteY0" fmla="*/ 1583793 h 1583793"/>
              <a:gd name="connsiteX1" fmla="*/ 455012 w 1540043"/>
              <a:gd name="connsiteY1" fmla="*/ 1290659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55641 w 901275"/>
              <a:gd name="connsiteY3" fmla="*/ 131253 h 1308161"/>
              <a:gd name="connsiteX4" fmla="*/ 0 w 901275"/>
              <a:gd name="connsiteY4" fmla="*/ 1308161 h 1308161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46891 w 901275"/>
              <a:gd name="connsiteY3" fmla="*/ 319383 h 1308161"/>
              <a:gd name="connsiteX4" fmla="*/ 0 w 901275"/>
              <a:gd name="connsiteY4" fmla="*/ 1308161 h 1308161"/>
              <a:gd name="connsiteX0" fmla="*/ 0 w 901275"/>
              <a:gd name="connsiteY0" fmla="*/ 1168157 h 1168157"/>
              <a:gd name="connsiteX1" fmla="*/ 455012 w 901275"/>
              <a:gd name="connsiteY1" fmla="*/ 875023 h 1168157"/>
              <a:gd name="connsiteX2" fmla="*/ 901275 w 901275"/>
              <a:gd name="connsiteY2" fmla="*/ 0 h 1168157"/>
              <a:gd name="connsiteX3" fmla="*/ 546891 w 901275"/>
              <a:gd name="connsiteY3" fmla="*/ 179379 h 1168157"/>
              <a:gd name="connsiteX4" fmla="*/ 0 w 901275"/>
              <a:gd name="connsiteY4" fmla="*/ 1168157 h 1168157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546891 w 1522542"/>
              <a:gd name="connsiteY3" fmla="*/ 52500 h 1041278"/>
              <a:gd name="connsiteX4" fmla="*/ 0 w 1522542"/>
              <a:gd name="connsiteY4" fmla="*/ 1041278 h 1041278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975653 w 1522542"/>
              <a:gd name="connsiteY3" fmla="*/ 35000 h 1041278"/>
              <a:gd name="connsiteX4" fmla="*/ 0 w 1522542"/>
              <a:gd name="connsiteY4" fmla="*/ 1041278 h 1041278"/>
              <a:gd name="connsiteX0" fmla="*/ 0 w 1260035"/>
              <a:gd name="connsiteY0" fmla="*/ 1150656 h 1150656"/>
              <a:gd name="connsiteX1" fmla="*/ 455012 w 1260035"/>
              <a:gd name="connsiteY1" fmla="*/ 857522 h 1150656"/>
              <a:gd name="connsiteX2" fmla="*/ 1260035 w 1260035"/>
              <a:gd name="connsiteY2" fmla="*/ 0 h 1150656"/>
              <a:gd name="connsiteX3" fmla="*/ 975653 w 1260035"/>
              <a:gd name="connsiteY3" fmla="*/ 144378 h 1150656"/>
              <a:gd name="connsiteX4" fmla="*/ 0 w 1260035"/>
              <a:gd name="connsiteY4" fmla="*/ 1150656 h 115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35" h="1150656">
                <a:moveTo>
                  <a:pt x="0" y="1150656"/>
                </a:moveTo>
                <a:lnTo>
                  <a:pt x="455012" y="857522"/>
                </a:lnTo>
                <a:lnTo>
                  <a:pt x="1260035" y="0"/>
                </a:lnTo>
                <a:lnTo>
                  <a:pt x="975653" y="144378"/>
                </a:lnTo>
                <a:lnTo>
                  <a:pt x="0" y="1150656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9" name="웃는 얼굴 28"/>
          <p:cNvSpPr/>
          <p:nvPr/>
        </p:nvSpPr>
        <p:spPr>
          <a:xfrm rot="18770410">
            <a:off x="5240051" y="4778904"/>
            <a:ext cx="958774" cy="131581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066777" y="5154905"/>
            <a:ext cx="492074" cy="35995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078831" y="4409709"/>
            <a:ext cx="965181" cy="10681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01692" y="5085184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0368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A=</a:t>
            </a:r>
            <a:r>
              <a:rPr lang="en-US" altLang="ko-KR" smtClean="0">
                <a:latin typeface="Consolas" panose="020B0609020204030204" pitchFamily="49" charset="0"/>
              </a:rPr>
              <a:t>I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6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z="160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1600" i="1" baseline="3000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i="1" smtClean="0">
                    <a:latin typeface="Cambria Math" panose="02040503050406030204" pitchFamily="18" charset="0"/>
                  </a:rPr>
                  <a:t>A</a:t>
                </a:r>
                <a:r>
                  <a:rPr lang="ko-KR" altLang="en-US" sz="1600" i="1" smtClean="0">
                    <a:latin typeface="Cambria Math" panose="02040503050406030204" pitchFamily="18" charset="0"/>
                  </a:rPr>
                  <a:t>의 열벡터로 표시하면</a:t>
                </a:r>
                <a:endParaRPr lang="en-US" altLang="ko-KR" sz="1600" i="1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 baseline="3000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(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  <a:blipFill>
                <a:blip r:embed="rId3"/>
                <a:stretch>
                  <a:fillRect l="-1240" t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1625" y="5013176"/>
            <a:ext cx="603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변환된 열벡터들이 </a:t>
            </a:r>
            <a:r>
              <a:rPr lang="ko-KR" altLang="en-US" sz="1600" b="1" smtClean="0">
                <a:solidFill>
                  <a:srgbClr val="FF0000"/>
                </a:solidFill>
              </a:rPr>
              <a:t>서로 직교이고</a:t>
            </a:r>
            <a:r>
              <a:rPr lang="en-US" altLang="ko-KR" sz="1600" b="1" smtClean="0">
                <a:solidFill>
                  <a:srgbClr val="FF0000"/>
                </a:solidFill>
              </a:rPr>
              <a:t>, </a:t>
            </a:r>
            <a:r>
              <a:rPr lang="ko-KR" altLang="en-US" sz="1600" b="1" smtClean="0">
                <a:solidFill>
                  <a:srgbClr val="FF0000"/>
                </a:solidFill>
              </a:rPr>
              <a:t>길이는 </a:t>
            </a:r>
            <a:r>
              <a:rPr lang="en-US" altLang="ko-KR" sz="1600" b="1" smtClean="0">
                <a:solidFill>
                  <a:srgbClr val="FF0000"/>
                </a:solidFill>
              </a:rPr>
              <a:t>1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로 인해 기존 좌표축은 새로운 정규직교 벡터들로 변환된다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en-US" altLang="ko-KR" sz="1600" baseline="30000" smtClean="0"/>
              <a:t>T</a:t>
            </a:r>
            <a:r>
              <a:rPr lang="en-US" altLang="ko-KR" sz="1600" smtClean="0"/>
              <a:t>A </a:t>
            </a:r>
            <a:r>
              <a:rPr lang="ko-KR" altLang="en-US" sz="1600" smtClean="0"/>
              <a:t>행렬은 고급 행렬수학에서 자주 나오는 형태이다</a:t>
            </a:r>
            <a:endParaRPr lang="en-US" altLang="ko-KR" sz="1600" smtClean="0"/>
          </a:p>
        </p:txBody>
      </p:sp>
      <p:cxnSp>
        <p:nvCxnSpPr>
          <p:cNvPr id="31" name="직선 연결선 30"/>
          <p:cNvCxnSpPr/>
          <p:nvPr/>
        </p:nvCxnSpPr>
        <p:spPr>
          <a:xfrm>
            <a:off x="7100993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090035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75622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24994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6567135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44235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705144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H="1" flipV="1">
            <a:off x="7075871" y="3477044"/>
            <a:ext cx="376449" cy="239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43" idx="3"/>
          </p:cNvCxnSpPr>
          <p:nvPr/>
        </p:nvCxnSpPr>
        <p:spPr>
          <a:xfrm>
            <a:off x="6876256" y="3068960"/>
            <a:ext cx="191488" cy="40523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3" idx="3"/>
          </p:cNvCxnSpPr>
          <p:nvPr/>
        </p:nvCxnSpPr>
        <p:spPr>
          <a:xfrm flipH="1">
            <a:off x="7067744" y="3212976"/>
            <a:ext cx="384576" cy="26121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950" y="5983088"/>
            <a:ext cx="4869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1"/>
                </a:solidFill>
              </a:rPr>
              <a:t>♨ </a:t>
            </a:r>
            <a:r>
              <a:rPr lang="ko-KR" altLang="en-US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140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=A</a:t>
            </a:r>
            <a:r>
              <a:rPr lang="en-US" altLang="ko-KR" sz="1400" baseline="30000">
                <a:solidFill>
                  <a:schemeClr val="accent1"/>
                </a:solidFill>
              </a:rPr>
              <a:t>-1</a:t>
            </a:r>
            <a:r>
              <a:rPr lang="en-US" altLang="ko-KR" sz="1400">
                <a:solidFill>
                  <a:schemeClr val="accent1"/>
                </a:solidFill>
              </a:rPr>
              <a:t> (</a:t>
            </a:r>
            <a:r>
              <a:rPr lang="ko-KR" altLang="en-US" sz="1400">
                <a:solidFill>
                  <a:schemeClr val="accent1"/>
                </a:solidFill>
              </a:rPr>
              <a:t>유니터리 행렬이라고 한다</a:t>
            </a:r>
            <a:r>
              <a:rPr lang="en-US" altLang="ko-KR" sz="140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accent1"/>
                </a:solidFill>
              </a:rPr>
              <a:t>♨ </a:t>
            </a:r>
            <a:r>
              <a:rPr lang="en-US" altLang="ko-KR" sz="1400" smtClean="0">
                <a:solidFill>
                  <a:schemeClr val="accent1"/>
                </a:solidFill>
              </a:rPr>
              <a:t>(AY)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(AX</a:t>
            </a:r>
            <a:r>
              <a:rPr lang="en-US" altLang="ko-KR" sz="1400">
                <a:solidFill>
                  <a:schemeClr val="accent1"/>
                </a:solidFill>
              </a:rPr>
              <a:t>)=Y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AX=Y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X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>
                <a:solidFill>
                  <a:schemeClr val="accent1"/>
                </a:solidFill>
                <a:sym typeface="Wingdings" panose="05000000000000000000" pitchFamily="2" charset="2"/>
              </a:rPr>
              <a:t>변환전후 벡터의 내적이 </a:t>
            </a:r>
            <a:r>
              <a:rPr lang="ko-KR" altLang="en-US" sz="1400" smtClean="0">
                <a:solidFill>
                  <a:schemeClr val="accent1"/>
                </a:solidFill>
                <a:sym typeface="Wingdings" panose="05000000000000000000" pitchFamily="2" charset="2"/>
              </a:rPr>
              <a:t>같다</a:t>
            </a:r>
            <a:endParaRPr lang="en-US" altLang="ko-KR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변환의 핵심 </a:t>
            </a:r>
            <a:r>
              <a:rPr lang="en-US" altLang="ko-KR" smtClean="0">
                <a:latin typeface="Consolas" panose="020B0609020204030204" pitchFamily="49" charset="0"/>
              </a:rPr>
              <a:t>- </a:t>
            </a:r>
            <a:r>
              <a:rPr lang="ko-KR" altLang="en-US" smtClean="0">
                <a:latin typeface="Consolas" panose="020B0609020204030204" pitchFamily="49" charset="0"/>
              </a:rPr>
              <a:t>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11638" y="1908866"/>
            <a:ext cx="11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a’=(x’, y’)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1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94711" y="344154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653766" y="182513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2144121" y="276189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94566" y="2932084"/>
            <a:ext cx="929162" cy="5125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6356" y="26996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a=(x, y)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407951" y="26996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8802" y="2393190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23928" y="2009799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한 점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를 </a:t>
            </a:r>
            <a:r>
              <a:rPr lang="el-GR" altLang="ko-KR" smtClean="0"/>
              <a:t>θ</a:t>
            </a:r>
            <a:r>
              <a:rPr lang="en-US" altLang="ko-KR" smtClean="0"/>
              <a:t> </a:t>
            </a:r>
            <a:r>
              <a:rPr lang="ko-KR" altLang="en-US" smtClean="0"/>
              <a:t>만큼 회전하는 변환을</a:t>
            </a:r>
            <a:endParaRPr lang="en-US" altLang="ko-KR" smtClean="0"/>
          </a:p>
          <a:p>
            <a:r>
              <a:rPr lang="ko-KR" altLang="en-US" smtClean="0"/>
              <a:t>회전변환 이라고 한다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1187624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39552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97032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051720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653766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194566" y="5002711"/>
            <a:ext cx="603716" cy="17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 62"/>
          <p:cNvSpPr/>
          <p:nvPr/>
        </p:nvSpPr>
        <p:spPr>
          <a:xfrm>
            <a:off x="1340456" y="4795782"/>
            <a:ext cx="173183" cy="221027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75656" y="46424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322302" y="50311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(1,0)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1180683" y="4545432"/>
            <a:ext cx="454702" cy="457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924602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76530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634010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788698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70" name="TextBox 69"/>
          <p:cNvSpPr txBox="1"/>
          <p:nvPr/>
        </p:nvSpPr>
        <p:spPr>
          <a:xfrm>
            <a:off x="3390744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3931544" y="4484956"/>
            <a:ext cx="9407" cy="5349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13026" y="44420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815310" y="423487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(0,1)</a:t>
            </a:r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 flipH="1" flipV="1">
            <a:off x="3515949" y="4687681"/>
            <a:ext cx="401713" cy="315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 75"/>
          <p:cNvSpPr/>
          <p:nvPr/>
        </p:nvSpPr>
        <p:spPr>
          <a:xfrm>
            <a:off x="3779555" y="4772244"/>
            <a:ext cx="148754" cy="106460"/>
          </a:xfrm>
          <a:custGeom>
            <a:avLst/>
            <a:gdLst>
              <a:gd name="connsiteX0" fmla="*/ 148754 w 148754"/>
              <a:gd name="connsiteY0" fmla="*/ 1457 h 106460"/>
              <a:gd name="connsiteX1" fmla="*/ 61252 w 148754"/>
              <a:gd name="connsiteY1" fmla="*/ 14583 h 106460"/>
              <a:gd name="connsiteX2" fmla="*/ 0 w 148754"/>
              <a:gd name="connsiteY2" fmla="*/ 106460 h 1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54" h="106460">
                <a:moveTo>
                  <a:pt x="148754" y="1457"/>
                </a:moveTo>
                <a:cubicBezTo>
                  <a:pt x="117399" y="-730"/>
                  <a:pt x="86044" y="-2917"/>
                  <a:pt x="61252" y="14583"/>
                </a:cubicBezTo>
                <a:cubicBezTo>
                  <a:pt x="36460" y="32083"/>
                  <a:pt x="18230" y="69271"/>
                  <a:pt x="0" y="1064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04404" y="550852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x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(1,0)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76530" y="5508521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y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(0,1)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(-sin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tx1"/>
                    </a:solidFill>
                  </a:rPr>
                  <a:t>변환행렬</a:t>
                </a:r>
                <a:endParaRPr lang="en-US" altLang="ko-KR" smtClean="0">
                  <a:solidFill>
                    <a:schemeClr val="tx1"/>
                  </a:solidFill>
                </a:endParaRPr>
              </a:p>
              <a:p>
                <a:r>
                  <a:rPr lang="en-US" altLang="ko-KR" smtClean="0">
                    <a:solidFill>
                      <a:schemeClr val="tx1"/>
                    </a:solidFill>
                  </a:rPr>
                  <a:t>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blipFill>
                <a:blip r:embed="rId2"/>
                <a:stretch>
                  <a:fillRect l="-2609" t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오른쪽 화살표 79"/>
          <p:cNvSpPr/>
          <p:nvPr/>
        </p:nvSpPr>
        <p:spPr>
          <a:xfrm>
            <a:off x="5652927" y="4626751"/>
            <a:ext cx="454962" cy="664592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94826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66834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599436" y="6381328"/>
            <a:ext cx="5852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※ </a:t>
            </a:r>
            <a:r>
              <a:rPr lang="ko-KR" altLang="en-US" sz="1200" smtClean="0"/>
              <a:t>회전변환은 선형변환이므로 기저벡터의 이동점만 알면 변환행렬을 구할 수 있다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367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4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좌표변환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(1)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628800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지금까지는 행렬변환에 의해 점이 다른 점으로 이동하였다</a:t>
            </a:r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62013" y="1988840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8568" y="3226246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246985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19" name="직선 연결선 18"/>
          <p:cNvCxnSpPr/>
          <p:nvPr/>
        </p:nvCxnSpPr>
        <p:spPr>
          <a:xfrm>
            <a:off x="5065528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16015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55676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40151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6327016" y="228805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아래로 구부러진 화살표 24"/>
          <p:cNvSpPr/>
          <p:nvPr/>
        </p:nvSpPr>
        <p:spPr>
          <a:xfrm>
            <a:off x="3275856" y="297289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웃는 얼굴 25"/>
          <p:cNvSpPr/>
          <p:nvPr/>
        </p:nvSpPr>
        <p:spPr>
          <a:xfrm>
            <a:off x="2067229" y="3229585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rot="20249427">
            <a:off x="5406073" y="2524247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5066776" y="3209398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078831" y="2381042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23161" y="3035029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5292592" y="201938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39552" y="4221088"/>
            <a:ext cx="66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좌표변환은 </a:t>
            </a:r>
            <a:r>
              <a:rPr lang="ko-KR" altLang="en-US" b="1" smtClean="0">
                <a:solidFill>
                  <a:srgbClr val="FF0000"/>
                </a:solidFill>
              </a:rPr>
              <a:t>이와 다르게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  <a:r>
              <a:rPr lang="ko-KR" altLang="en-US" smtClean="0"/>
              <a:t>축</a:t>
            </a:r>
            <a:r>
              <a:rPr lang="en-US" altLang="ko-KR" smtClean="0"/>
              <a:t>, y</a:t>
            </a:r>
            <a:r>
              <a:rPr lang="ko-KR" altLang="en-US" smtClean="0"/>
              <a:t>축</a:t>
            </a:r>
            <a:r>
              <a:rPr lang="en-US" altLang="ko-KR" smtClean="0"/>
              <a:t>, z</a:t>
            </a:r>
            <a:r>
              <a:rPr lang="ko-KR" altLang="en-US" smtClean="0"/>
              <a:t>축을 새로 만드는 것이다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041192" y="4974994"/>
            <a:ext cx="13302" cy="1342443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91679" y="6073111"/>
            <a:ext cx="158417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31340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15815" y="6075485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1605810" y="492199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065528" y="4974994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716015" y="6073111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55676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275856" y="5425039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29421" y="5405242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x’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36096" y="4725144"/>
            <a:ext cx="496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y’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38568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웃는 얼굴 61"/>
          <p:cNvSpPr/>
          <p:nvPr/>
        </p:nvSpPr>
        <p:spPr>
          <a:xfrm>
            <a:off x="2067229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078009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웃는 얼굴 63"/>
          <p:cNvSpPr/>
          <p:nvPr/>
        </p:nvSpPr>
        <p:spPr>
          <a:xfrm>
            <a:off x="5106670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stCxn id="42" idx="1"/>
          </p:cNvCxnSpPr>
          <p:nvPr/>
        </p:nvCxnSpPr>
        <p:spPr>
          <a:xfrm flipV="1">
            <a:off x="4755676" y="5596014"/>
            <a:ext cx="1551895" cy="589755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2" idx="2"/>
          </p:cNvCxnSpPr>
          <p:nvPr/>
        </p:nvCxnSpPr>
        <p:spPr>
          <a:xfrm flipH="1">
            <a:off x="4936976" y="5040819"/>
            <a:ext cx="663325" cy="132961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23728" y="6467747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점과 도형은 그대로 두고 축만 바꾸는 것이다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벡터는 한 점으로 표현할 수 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907704" y="2660936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67522" y="227687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99117" y="22768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4818587" y="2448215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5299022" y="29474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292080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644008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01488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696013" y="227687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359138" y="283021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851920" y="2286164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2195736" y="398103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547664" y="542119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905144" y="534918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599669" y="441307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3262794" y="496642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화살표 85"/>
          <p:cNvSpPr/>
          <p:nvPr/>
        </p:nvSpPr>
        <p:spPr>
          <a:xfrm>
            <a:off x="755576" y="4422370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518500" y="39403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1650095" y="39403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45725" y="451362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3277320" y="451362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7060" y="4524169"/>
            <a:ext cx="4323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벡터의 시작점을 원점으로 보내면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끝 점만으로</a:t>
            </a:r>
            <a:r>
              <a:rPr lang="en-US" altLang="ko-KR" sz="1400"/>
              <a:t/>
            </a:r>
            <a:br>
              <a:rPr lang="en-US" altLang="ko-KR" sz="1400"/>
            </a:br>
            <a:r>
              <a:rPr lang="ko-KR" altLang="en-US" sz="1400" smtClean="0"/>
              <a:t>한 벡터를 표현할 수 있다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이렇게 나타낼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벡터와 한 점은 </a:t>
            </a:r>
            <a:r>
              <a:rPr lang="en-US" altLang="ko-KR" sz="1400" smtClean="0"/>
              <a:t>"</a:t>
            </a:r>
            <a:r>
              <a:rPr lang="ko-KR" altLang="en-US" sz="1400" smtClean="0"/>
              <a:t>일대일 관계</a:t>
            </a:r>
            <a:r>
              <a:rPr lang="en-US" altLang="ko-KR" sz="1400" smtClean="0"/>
              <a:t>“</a:t>
            </a:r>
            <a:br>
              <a:rPr lang="en-US" altLang="ko-KR" sz="1400" smtClean="0"/>
            </a:br>
            <a:r>
              <a:rPr lang="ko-KR" altLang="en-US" sz="1400" smtClean="0"/>
              <a:t>라고 할 수 있다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5969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88374" y="1536189"/>
            <a:ext cx="5341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x’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99992" y="2023433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y’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4899787" y="1832004"/>
            <a:ext cx="1768608" cy="1741012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732642" y="2420888"/>
            <a:ext cx="838739" cy="1138066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럭비공은 그대로 두고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좌표만 </a:t>
                </a:r>
                <a:r>
                  <a:rPr lang="en-US" altLang="ko-KR" sz="1600" smtClean="0"/>
                  <a:t>x’</a:t>
                </a:r>
                <a:r>
                  <a:rPr lang="ko-KR" altLang="en-US" sz="1600" smtClean="0"/>
                  <a:t>축</a:t>
                </a:r>
                <a:r>
                  <a:rPr lang="en-US" altLang="ko-KR" sz="1600" smtClean="0"/>
                  <a:t>, y’</a:t>
                </a:r>
                <a:r>
                  <a:rPr lang="ko-KR" altLang="en-US" sz="1600" smtClean="0"/>
                  <a:t>축으로 바꾸었다</a:t>
                </a:r>
                <a:endParaRPr lang="en-US" altLang="ko-KR" sz="16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새로운 좌표축에서 럭비공의 좌표값은 어떻게 될까</a:t>
                </a:r>
                <a:r>
                  <a:rPr lang="en-US" altLang="ko-KR" sz="1600" smtClean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만일 좌표축이 </a:t>
                </a:r>
                <a:r>
                  <a:rPr lang="en-US" altLang="ko-KR" sz="1600" smtClean="0"/>
                  <a:t>45</a:t>
                </a:r>
                <a:r>
                  <a:rPr lang="ko-KR" altLang="en-US" sz="1600" smtClean="0"/>
                  <a:t>도 회전이라면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새로운 좌표는 </a:t>
                </a:r>
                <a:r>
                  <a:rPr lang="en-US" altLang="ko-KR" sz="160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altLang="ko-KR" sz="1600" smtClean="0"/>
                  <a:t>) </a:t>
                </a:r>
                <a:r>
                  <a:rPr lang="ko-KR" altLang="en-US" sz="1600"/>
                  <a:t>이</a:t>
                </a:r>
                <a:r>
                  <a:rPr lang="ko-KR" altLang="en-US" sz="1600" smtClean="0"/>
                  <a:t>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blipFill>
                <a:blip r:embed="rId3"/>
                <a:stretch>
                  <a:fillRect l="-386" t="-2143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오른쪽 화살표 65"/>
          <p:cNvSpPr/>
          <p:nvPr/>
        </p:nvSpPr>
        <p:spPr>
          <a:xfrm>
            <a:off x="3756998" y="5510818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123728" y="6237312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어떤 좌표계가 럭비공을 더 잘 표현하고 있는가</a:t>
            </a:r>
            <a:r>
              <a:rPr lang="en-US" altLang="ko-KR" sz="1400" i="1" smtClean="0">
                <a:solidFill>
                  <a:schemeClr val="accent1"/>
                </a:solidFill>
              </a:rPr>
              <a:t>?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 행렬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0930" y="2920019"/>
            <a:ext cx="540841" cy="223323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314499" y="2315038"/>
            <a:ext cx="224891" cy="87666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901597" y="2725188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(2,1)</a:t>
            </a:r>
            <a:endParaRPr lang="en-US" altLang="ko-KR" sz="1200"/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x’</a:t>
            </a:r>
            <a:r>
              <a:rPr lang="ko-KR" altLang="en-US" sz="1200" b="1" smtClean="0">
                <a:solidFill>
                  <a:srgbClr val="FF0000"/>
                </a:solidFill>
              </a:rPr>
              <a:t>축의 방향벡터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09010" y="6418991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x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  <a:blipFill>
                <a:blip r:embed="rId3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801128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159155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483768" y="424889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 = P X’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483768" y="4941168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X’ = P</a:t>
            </a:r>
            <a:r>
              <a:rPr lang="en-US" altLang="ko-KR" baseline="30000" smtClean="0"/>
              <a:t>-1</a:t>
            </a:r>
            <a:r>
              <a:rPr lang="en-US" altLang="ko-KR" smtClean="0"/>
              <a:t> X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 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−1   2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  <a:blipFill>
                <a:blip r:embed="rId7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-1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  <a:blipFill>
                <a:blip r:embed="rId8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282865" y="6418991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y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63305" y="641899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럭비공 중심의 새로운 좌표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5936" y="1815207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y’</a:t>
            </a:r>
            <a:r>
              <a:rPr lang="ko-KR" altLang="en-US" sz="1200" b="1">
                <a:solidFill>
                  <a:srgbClr val="FF0000"/>
                </a:solidFill>
              </a:rPr>
              <a:t>축의 방향벡터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r"/>
            <a:r>
              <a:rPr lang="en-US" altLang="ko-KR" sz="1200" b="1" smtClean="0">
                <a:solidFill>
                  <a:srgbClr val="FF0000"/>
                </a:solidFill>
              </a:rPr>
              <a:t>(1,3)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04608" y="3548034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새로운 축의 방향벡터를 열벡터로 놓는다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정규직교좌표로의 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473557" y="3489410"/>
            <a:ext cx="288032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/>
          <p:cNvSpPr/>
          <p:nvPr/>
        </p:nvSpPr>
        <p:spPr>
          <a:xfrm>
            <a:off x="3923928" y="3489410"/>
            <a:ext cx="360040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225" y="5013176"/>
            <a:ext cx="109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P=</a:t>
            </a:r>
            <a:r>
              <a:rPr lang="en-US" altLang="ko-KR" b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</a:p>
          <a:p>
            <a:r>
              <a:rPr lang="en-US" altLang="ko-KR" smtClean="0"/>
              <a:t>P</a:t>
            </a:r>
            <a:r>
              <a:rPr lang="en-US" altLang="ko-KR" baseline="30000" smtClean="0"/>
              <a:t>-1</a:t>
            </a:r>
            <a:r>
              <a:rPr lang="en-US" altLang="ko-KR" smtClean="0"/>
              <a:t>=P</a:t>
            </a:r>
            <a:r>
              <a:rPr lang="en-US" altLang="ko-KR" baseline="30000" smtClean="0"/>
              <a:t>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smtClean="0"/>
              <a:t>X’ = P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  <a:blipFill>
                <a:blip r:embed="rId6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4704608" y="3872081"/>
            <a:ext cx="2587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열벡터들이 직교이고 길이가 </a:t>
            </a:r>
            <a:r>
              <a:rPr lang="en-US" altLang="ko-KR" sz="1200" i="1" smtClean="0">
                <a:solidFill>
                  <a:schemeClr val="accent1"/>
                </a:solidFill>
              </a:rPr>
              <a:t>1</a:t>
            </a:r>
            <a:r>
              <a:rPr lang="ko-KR" altLang="en-US" sz="1200" i="1" smtClean="0">
                <a:solidFill>
                  <a:schemeClr val="accent1"/>
                </a:solidFill>
              </a:rPr>
              <a:t>이다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 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5439515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17628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2248" y="4005064"/>
            <a:ext cx="47484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축회전 후 새로운 좌표축의 벡터를 구해보자</a:t>
            </a:r>
            <a:endParaRPr lang="en-US" altLang="ko-KR" smtClean="0"/>
          </a:p>
          <a:p>
            <a:pPr lvl="1"/>
            <a:r>
              <a:rPr lang="en-US" altLang="ko-KR" sz="1600" smtClean="0"/>
              <a:t>x’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</a:p>
          <a:p>
            <a:pPr lvl="1"/>
            <a:r>
              <a:rPr lang="en-US" altLang="ko-KR" sz="1600" smtClean="0"/>
              <a:t>y’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(-sin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45" name="자유형 44"/>
          <p:cNvSpPr/>
          <p:nvPr/>
        </p:nvSpPr>
        <p:spPr>
          <a:xfrm>
            <a:off x="6084168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4709824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  <a:blipFill>
                <a:blip r:embed="rId3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750602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04619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844083" y="5131874"/>
            <a:ext cx="111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PTP=</a:t>
            </a:r>
            <a:r>
              <a:rPr lang="en-US" altLang="ko-KR">
                <a:latin typeface="Consolas" panose="020B0609020204030204" pitchFamily="49" charset="0"/>
              </a:rPr>
              <a:t>I</a:t>
            </a:r>
          </a:p>
          <a:p>
            <a:r>
              <a:rPr lang="en-US" altLang="ko-KR"/>
              <a:t>P-1=PT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b="1" smtClean="0">
                <a:solidFill>
                  <a:srgbClr val="FF0000"/>
                </a:solidFill>
              </a:rPr>
              <a:t>X’ = 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X</a:t>
            </a:r>
            <a:endParaRPr lang="ko-KR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  <a:blipFill>
                <a:blip r:embed="rId4"/>
                <a:stretch>
                  <a:fillRect l="-2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5223891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5763883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6522893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좌표회전변환과 일반회전변환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179237" y="1412776"/>
            <a:ext cx="19274" cy="19451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35696" y="3113633"/>
            <a:ext cx="15841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75357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059832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6146601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797088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36749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4211413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6199349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868144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2464586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812360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920003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6303611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81724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6948264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5573920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2246195" y="2780928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914990" y="2780928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2350457" y="2969617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28570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pic>
        <p:nvPicPr>
          <p:cNvPr id="59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1249">
            <a:off x="1728458" y="174995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자유형 60"/>
          <p:cNvSpPr/>
          <p:nvPr/>
        </p:nvSpPr>
        <p:spPr>
          <a:xfrm rot="21106402">
            <a:off x="2510508" y="1890931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7355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일반 회전변환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544000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좌표 회전변환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19672" y="4437112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공을 회전시킨다</a:t>
            </a:r>
            <a:endParaRPr lang="en-US" altLang="ko-KR" sz="1400" smtClean="0"/>
          </a:p>
          <a:p>
            <a:r>
              <a:rPr lang="ko-KR" altLang="en-US" sz="1400" smtClean="0"/>
              <a:t>좌표축은 원래대로이다</a:t>
            </a:r>
            <a:endParaRPr lang="ko-KR" altLang="en-US" sz="1400"/>
          </a:p>
        </p:txBody>
      </p:sp>
      <p:sp>
        <p:nvSpPr>
          <p:cNvPr id="63" name="TextBox 62"/>
          <p:cNvSpPr txBox="1"/>
          <p:nvPr/>
        </p:nvSpPr>
        <p:spPr>
          <a:xfrm>
            <a:off x="5414049" y="4437112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공은 회전하지 않는다</a:t>
            </a:r>
            <a:endParaRPr lang="en-US" altLang="ko-KR" sz="1400" smtClean="0"/>
          </a:p>
          <a:p>
            <a:r>
              <a:rPr lang="ko-KR" altLang="en-US" sz="1400" smtClean="0"/>
              <a:t>좌표축이 회전한다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/>
              <p:cNvSpPr/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 sz="1600"/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64" name="직사각형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PTX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1579739" y="1380127"/>
            <a:ext cx="45236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solidFill>
                      <a:schemeClr val="accent1"/>
                    </a:solidFill>
                  </a:rPr>
                  <a:t>♨ 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R(-</a:t>
                </a:r>
                <a:r>
                  <a:rPr lang="el-GR" altLang="ko-KR" sz="140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  <m:r>
                      <a:rPr lang="en-US" altLang="ko-KR" sz="140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ko-KR" sz="140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 일반회전변환은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P</a:t>
                </a:r>
                <a:r>
                  <a:rPr lang="en-US" altLang="ko-KR" sz="1400" baseline="30000" smtClean="0">
                    <a:solidFill>
                      <a:schemeClr val="accent1"/>
                    </a:solidFill>
                  </a:rPr>
                  <a:t>T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</m:oMath>
                </a14:m>
                <a:r>
                  <a:rPr lang="en-US" altLang="ko-KR" sz="1400" smtClean="0">
                    <a:solidFill>
                      <a:schemeClr val="accent1"/>
                    </a:solidFill>
                  </a:rPr>
                  <a:t>)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좌표회전변환과 같다</a:t>
                </a:r>
                <a:endParaRPr lang="en-US" altLang="ko-KR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blipFill>
                <a:blip r:embed="rId7"/>
                <a:stretch>
                  <a:fillRect l="-408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좌표변환과 벡터내적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3728" y="1556792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/>
                </a:solidFill>
              </a:rPr>
              <a:t>좌표변환 후 벡터의 내적값은 변할까</a:t>
            </a:r>
            <a:r>
              <a:rPr lang="en-US" altLang="ko-KR" smtClean="0">
                <a:solidFill>
                  <a:schemeClr val="accent1"/>
                </a:solidFill>
              </a:rPr>
              <a:t>?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15816" y="2204864"/>
            <a:ext cx="25913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X, Y </a:t>
            </a:r>
            <a:r>
              <a:rPr lang="ko-KR" altLang="en-US"/>
              <a:t>두 벡터가 있을 </a:t>
            </a:r>
            <a:r>
              <a:rPr lang="ko-KR" altLang="en-US" smtClean="0"/>
              <a:t>때</a:t>
            </a:r>
            <a:endParaRPr lang="en-US" altLang="ko-KR" smtClean="0"/>
          </a:p>
          <a:p>
            <a:r>
              <a:rPr lang="en-US" altLang="ko-KR" smtClean="0"/>
              <a:t>Y = PY’   X=PX’ </a:t>
            </a:r>
            <a:r>
              <a:rPr lang="ko-KR" altLang="en-US" smtClean="0"/>
              <a:t>이므로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X = (PY’)</a:t>
            </a:r>
            <a:r>
              <a:rPr lang="en-US" altLang="ko-KR" baseline="30000" smtClean="0"/>
              <a:t>T</a:t>
            </a:r>
            <a:r>
              <a:rPr lang="en-US" altLang="ko-KR" smtClean="0"/>
              <a:t>(PX’)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Y’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smtClean="0"/>
              <a:t>)X’</a:t>
            </a:r>
          </a:p>
          <a:p>
            <a:r>
              <a:rPr lang="en-US" altLang="ko-KR" smtClean="0"/>
              <a:t>Y’</a:t>
            </a:r>
            <a:r>
              <a:rPr lang="en-US" altLang="ko-KR" baseline="30000" smtClean="0"/>
              <a:t>T</a:t>
            </a:r>
            <a:r>
              <a:rPr lang="en-US" altLang="ko-KR" smtClean="0"/>
              <a:t>X’ </a:t>
            </a:r>
            <a:r>
              <a:rPr lang="en-US" altLang="ko-KR"/>
              <a:t>= (</a:t>
            </a:r>
            <a:r>
              <a:rPr lang="en-US" altLang="ko-KR" smtClean="0"/>
              <a:t>P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(P</a:t>
            </a:r>
            <a:r>
              <a:rPr lang="en-US" altLang="ko-KR" baseline="30000" smtClean="0"/>
              <a:t>T</a:t>
            </a:r>
            <a:r>
              <a:rPr lang="en-US" altLang="ko-KR" smtClean="0"/>
              <a:t>X)</a:t>
            </a:r>
            <a:endParaRPr lang="en-US" altLang="ko-KR"/>
          </a:p>
          <a:p>
            <a:r>
              <a:rPr lang="en-US" altLang="ko-KR"/>
              <a:t>     = </a:t>
            </a:r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smtClean="0"/>
              <a:t>)X</a:t>
            </a: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31640" y="4581128"/>
            <a:ext cx="6742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그런데</a:t>
            </a:r>
            <a:r>
              <a:rPr lang="en-US" altLang="ko-KR" sz="1400" smtClean="0">
                <a:solidFill>
                  <a:schemeClr val="accent1"/>
                </a:solidFill>
              </a:rPr>
              <a:t>, 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P=PP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ko-KR" altLang="en-US" sz="1400" smtClean="0">
                <a:solidFill>
                  <a:schemeClr val="accent1"/>
                </a:solidFill>
              </a:rPr>
              <a:t>이면 내적은 동일하다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en-US" altLang="ko-KR" sz="1400" smtClean="0"/>
              <a:t>Y</a:t>
            </a:r>
            <a:r>
              <a:rPr lang="en-US" altLang="ko-KR" sz="1400" baseline="30000" smtClean="0"/>
              <a:t>T</a:t>
            </a:r>
            <a:r>
              <a:rPr lang="en-US" altLang="ko-KR" sz="1400" smtClean="0"/>
              <a:t>X = </a:t>
            </a:r>
            <a:r>
              <a:rPr lang="en-US" altLang="ko-KR" sz="1400"/>
              <a:t>Y’</a:t>
            </a:r>
            <a:r>
              <a:rPr lang="en-US" altLang="ko-KR" sz="1400" baseline="30000"/>
              <a:t>T</a:t>
            </a:r>
            <a:r>
              <a:rPr lang="en-US" altLang="ko-KR" sz="1400"/>
              <a:t>X’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그러므로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정규직교좌표계로의 좌표변환은 내적값을 유지한다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ko-KR" altLang="en-US" sz="1400" smtClean="0">
                <a:solidFill>
                  <a:schemeClr val="accent1"/>
                </a:solidFill>
              </a:rPr>
              <a:t>길이도 보전됨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이것이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 </a:t>
            </a:r>
            <a:r>
              <a:rPr lang="ko-KR" altLang="en-US" sz="1400" smtClean="0">
                <a:solidFill>
                  <a:schemeClr val="accent1"/>
                </a:solidFill>
              </a:rPr>
              <a:t>형태의 행렬이 중요하게 다루어지는 이유이다</a:t>
            </a:r>
            <a:endParaRPr lang="en-US" altLang="ko-KR" sz="140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A</a:t>
            </a:r>
            <a:r>
              <a:rPr lang="ko-KR" altLang="en-US" sz="3600" smtClean="0">
                <a:latin typeface="Consolas" panose="020B0609020204030204" pitchFamily="49" charset="0"/>
              </a:rPr>
              <a:t>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44961" y="3999764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</a:t>
            </a:r>
          </a:p>
          <a:p>
            <a:r>
              <a:rPr lang="en-US" altLang="ko-KR" smtClean="0"/>
              <a:t>PY’ = APX’</a:t>
            </a:r>
          </a:p>
          <a:p>
            <a:r>
              <a:rPr lang="en-US" altLang="ko-KR" smtClean="0"/>
              <a:t>Y’ = (P</a:t>
            </a:r>
            <a:r>
              <a:rPr lang="en-US" altLang="ko-KR" baseline="30000" smtClean="0"/>
              <a:t>-1</a:t>
            </a:r>
            <a:r>
              <a:rPr lang="en-US" altLang="ko-KR" smtClean="0"/>
              <a:t>AP)X’</a:t>
            </a:r>
          </a:p>
          <a:p>
            <a:r>
              <a:rPr lang="en-US" altLang="ko-KR" smtClean="0"/>
              <a:t>A’ = </a:t>
            </a: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 baseline="30000">
                <a:solidFill>
                  <a:srgbClr val="FF0000"/>
                </a:solidFill>
              </a:rPr>
              <a:t>-1</a:t>
            </a:r>
            <a:r>
              <a:rPr lang="en-US" altLang="ko-KR" b="1">
                <a:solidFill>
                  <a:srgbClr val="FF0000"/>
                </a:solidFill>
              </a:rPr>
              <a:t>AP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7746" y="15567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Y </a:t>
            </a:r>
            <a:r>
              <a:rPr lang="en-US" altLang="ko-KR" sz="1400" smtClean="0"/>
              <a:t>(</a:t>
            </a:r>
            <a:r>
              <a:rPr lang="ko-KR" altLang="en-US" sz="1400" smtClean="0"/>
              <a:t>변환된 점</a:t>
            </a:r>
            <a:r>
              <a:rPr lang="en-US" altLang="ko-KR" sz="1400" smtClean="0"/>
              <a:t>)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403124" y="1934227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3779912" y="1916832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19872" y="3037912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9320" y="296590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6999" y="305045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256839" y="174755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8" name="타원 17"/>
          <p:cNvSpPr/>
          <p:nvPr/>
        </p:nvSpPr>
        <p:spPr>
          <a:xfrm>
            <a:off x="4897981" y="255384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30216" y="24915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 </a:t>
            </a:r>
            <a:r>
              <a:rPr lang="en-US" altLang="ko-KR" sz="1400" smtClean="0"/>
              <a:t>(</a:t>
            </a:r>
            <a:r>
              <a:rPr lang="ko-KR" altLang="en-US" sz="1400" smtClean="0"/>
              <a:t>원래점</a:t>
            </a:r>
            <a:r>
              <a:rPr lang="en-US" altLang="ko-KR" sz="1400" smtClean="0"/>
              <a:t>)</a:t>
            </a:r>
            <a:endParaRPr lang="ko-KR" altLang="en-US" sz="1400"/>
          </a:p>
        </p:txBody>
      </p:sp>
      <p:sp>
        <p:nvSpPr>
          <p:cNvPr id="24" name="자유형 23"/>
          <p:cNvSpPr/>
          <p:nvPr/>
        </p:nvSpPr>
        <p:spPr>
          <a:xfrm>
            <a:off x="4652662" y="2185132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26307" y="19687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406037" y="230405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20948" y="396410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Y</a:t>
            </a: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676326" y="434153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053114" y="4324144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93074" y="5445224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522" y="53732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60201" y="545776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807694" y="391367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6" name="타원 35"/>
          <p:cNvSpPr/>
          <p:nvPr/>
        </p:nvSpPr>
        <p:spPr>
          <a:xfrm>
            <a:off x="2171183" y="496115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3418" y="489888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925864" y="4592444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048773" y="44031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03822" y="4701048"/>
            <a:ext cx="2211994" cy="88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11560" y="4493421"/>
            <a:ext cx="556179" cy="1219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4659" y="4587813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648" y="4232999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/>
                  <a:t>※ </a:t>
                </a:r>
                <a:r>
                  <a:rPr lang="ko-KR" altLang="en-US" sz="1400" smtClean="0"/>
                  <a:t>새로운 좌표축에서의 </a:t>
                </a:r>
                <a:r>
                  <a:rPr lang="en-US" altLang="ko-KR" sz="1400" smtClean="0"/>
                  <a:t>A</a:t>
                </a:r>
                <a:r>
                  <a:rPr lang="ko-KR" altLang="en-US" sz="1400" smtClean="0"/>
                  <a:t>는 </a:t>
                </a:r>
                <a:r>
                  <a:rPr lang="en-US" altLang="ko-KR" sz="1400"/>
                  <a:t>A’ 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-1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 </a:t>
                </a:r>
                <a:r>
                  <a:rPr lang="ko-KR" altLang="en-US" sz="1400" smtClean="0"/>
                  <a:t>로 표현할 수 있다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/>
                  <a:t>※ </a:t>
                </a:r>
                <a:r>
                  <a:rPr lang="ko-KR" altLang="en-US" sz="1400" smtClean="0"/>
                  <a:t>정규직교좌표변환인 경우 </a:t>
                </a:r>
                <a:r>
                  <a:rPr lang="en-US" altLang="ko-KR" sz="1400" smtClean="0"/>
                  <a:t>A’ 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가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된다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 smtClean="0"/>
                  <a:t>※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400" b="1" baseline="30000">
                            <a:solidFill>
                              <a:srgbClr val="FF0000"/>
                            </a:solidFill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AP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</m:t>
                        </m: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blipFill>
                <a:blip r:embed="rId2"/>
                <a:stretch>
                  <a:fillRect l="-374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/>
          <p:cNvSpPr/>
          <p:nvPr/>
        </p:nvSpPr>
        <p:spPr>
          <a:xfrm>
            <a:off x="971600" y="224725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Y = AX</a:t>
            </a:r>
          </a:p>
        </p:txBody>
      </p:sp>
    </p:spTree>
    <p:extLst>
      <p:ext uri="{BB962C8B-B14F-4D97-AF65-F5344CB8AC3E}">
        <p14:creationId xmlns:p14="http://schemas.microsoft.com/office/powerpoint/2010/main" val="4131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데이터 관점의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317281" y="1776585"/>
            <a:ext cx="17134" cy="1729159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71600" y="3261418"/>
            <a:ext cx="201622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11261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14798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773542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6825042" y="177488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4128761" y="2028685"/>
            <a:ext cx="1148172" cy="1557929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1505940" y="2078944"/>
            <a:ext cx="1555834" cy="686810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5029350" y="1776585"/>
            <a:ext cx="17134" cy="17291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683669" y="3261418"/>
            <a:ext cx="201622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723330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226867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66" name="TextBox 65"/>
          <p:cNvSpPr txBox="1"/>
          <p:nvPr/>
        </p:nvSpPr>
        <p:spPr>
          <a:xfrm>
            <a:off x="4485611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5218009" y="2078944"/>
            <a:ext cx="1555834" cy="686810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V="1">
            <a:off x="4681950" y="1704577"/>
            <a:ext cx="2263418" cy="1886407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49020" y="167860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3438958" y="2464553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8216">
            <a:off x="3150251" y="4215527"/>
            <a:ext cx="1555834" cy="686810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2615734" y="4626931"/>
            <a:ext cx="2556372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42608" y="4457654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73" name="오른쪽 화살표 72"/>
          <p:cNvSpPr/>
          <p:nvPr/>
        </p:nvSpPr>
        <p:spPr>
          <a:xfrm rot="6712535">
            <a:off x="4924151" y="390029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29019" y="5398311"/>
            <a:ext cx="6869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원래 속성이 </a:t>
            </a:r>
            <a:r>
              <a:rPr lang="en-US" altLang="ko-KR" sz="1400" i="1" smtClean="0">
                <a:solidFill>
                  <a:schemeClr val="accent1"/>
                </a:solidFill>
              </a:rPr>
              <a:t>“</a:t>
            </a:r>
            <a:r>
              <a:rPr lang="ko-KR" altLang="en-US" sz="1400" i="1" smtClean="0">
                <a:solidFill>
                  <a:schemeClr val="accent1"/>
                </a:solidFill>
              </a:rPr>
              <a:t>국어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와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영어</a:t>
            </a:r>
            <a:r>
              <a:rPr lang="en-US" altLang="ko-KR" sz="1400" i="1" smtClean="0">
                <a:solidFill>
                  <a:schemeClr val="accent1"/>
                </a:solidFill>
              </a:rPr>
              <a:t>“ </a:t>
            </a:r>
            <a:r>
              <a:rPr lang="ko-KR" altLang="en-US" sz="1400" i="1" smtClean="0">
                <a:solidFill>
                  <a:schemeClr val="accent1"/>
                </a:solidFill>
              </a:rPr>
              <a:t>두 가지 였으나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  <a:r>
              <a:rPr lang="ko-KR" altLang="en-US" sz="1400" i="1" smtClean="0">
                <a:solidFill>
                  <a:schemeClr val="accent1"/>
                </a:solidFill>
              </a:rPr>
              <a:t> 새로운 좌표축을 잡으면</a:t>
            </a:r>
            <a:r>
              <a:rPr lang="en-US" altLang="ko-KR" sz="1400" i="1" smtClean="0">
                <a:solidFill>
                  <a:schemeClr val="accent1"/>
                </a:solidFill>
              </a:rPr>
              <a:t/>
            </a:r>
            <a:br>
              <a:rPr lang="en-US" altLang="ko-KR" sz="1400" i="1" smtClean="0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    </a:t>
            </a:r>
            <a:r>
              <a:rPr lang="ko-KR" altLang="en-US" sz="1400" i="1" smtClean="0">
                <a:solidFill>
                  <a:srgbClr val="FF0000"/>
                </a:solidFill>
              </a:rPr>
              <a:t>하나의 속성으로 간략화</a:t>
            </a:r>
            <a:r>
              <a:rPr lang="ko-KR" altLang="en-US" sz="1400" i="1" smtClean="0">
                <a:solidFill>
                  <a:schemeClr val="accent1"/>
                </a:solidFill>
              </a:rPr>
              <a:t>할 수 있다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머신러닝에서 자주 쓰이는 기술이다 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속성변환</a:t>
            </a:r>
            <a:r>
              <a:rPr lang="en-US" altLang="ko-KR" sz="1400" i="1" smtClean="0">
                <a:solidFill>
                  <a:schemeClr val="accent1"/>
                </a:solidFill>
              </a:rPr>
              <a:t>, PCA </a:t>
            </a:r>
            <a:r>
              <a:rPr lang="ko-KR" altLang="en-US" sz="1400" i="1" smtClean="0">
                <a:solidFill>
                  <a:schemeClr val="accent1"/>
                </a:solidFill>
              </a:rPr>
              <a:t>등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sz="1400" i="1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이미지에 좌표변환을 적용할 수 있을까</a:t>
            </a:r>
            <a:r>
              <a:rPr lang="en-US" altLang="ko-KR" sz="1400" i="1" smtClean="0">
                <a:solidFill>
                  <a:schemeClr val="accent1"/>
                </a:solidFill>
              </a:rPr>
              <a:t>? (</a:t>
            </a:r>
            <a:r>
              <a:rPr lang="ko-KR" altLang="en-US" sz="1400" i="1" smtClean="0">
                <a:solidFill>
                  <a:schemeClr val="accent1"/>
                </a:solidFill>
              </a:rPr>
              <a:t>가능하다</a:t>
            </a: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선형대수의 큰 응용분야이다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70610" y="1631597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학생들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789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고유벡터와 대각화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행렬의 불변 속성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blipFill>
                <a:blip r:embed="rId3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altLang="ko-KR"/>
                      <m:t>A</m:t>
                    </m:r>
                    <m:r>
                      <m:rPr>
                        <m:nor/>
                      </m:rPr>
                      <a:rPr lang="en-US" altLang="ko-KR" b="0" i="0" smtClean="0"/>
                      <m:t>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blipFill>
                <a:blip r:embed="rId4"/>
                <a:stretch>
                  <a:fillRect l="-1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blipFill>
                <a:blip r:embed="rId5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Ak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blipFill>
                <a:blip r:embed="rId6"/>
                <a:stretch>
                  <a:fillRect l="-1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7584" y="4941168"/>
            <a:ext cx="7032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벡터와 </a:t>
            </a:r>
            <a:r>
              <a:rPr lang="en-US" altLang="ko-KR" sz="1400" smtClean="0"/>
              <a:t>(3,-1) </a:t>
            </a:r>
            <a:r>
              <a:rPr lang="ko-KR" altLang="en-US" sz="1400" smtClean="0"/>
              <a:t>벡터는 </a:t>
            </a:r>
            <a:r>
              <a:rPr lang="en-US" altLang="ko-KR" sz="1400" smtClean="0"/>
              <a:t>A </a:t>
            </a:r>
            <a:r>
              <a:rPr lang="ko-KR" altLang="en-US" sz="1400" smtClean="0"/>
              <a:t>행렬변환에 대해 무언가 불변의 속성이 있는 듯 하다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4</a:t>
            </a:r>
            <a:r>
              <a:rPr lang="ko-KR" altLang="en-US" sz="1400" smtClean="0"/>
              <a:t>배 만큼 길어진다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(3,-1)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2</a:t>
            </a:r>
            <a:r>
              <a:rPr lang="ko-KR" altLang="en-US" sz="1400" smtClean="0"/>
              <a:t>배 만큼 길어진다</a:t>
            </a:r>
            <a:endParaRPr lang="ko-KR" altLang="en-US" sz="1400"/>
          </a:p>
        </p:txBody>
      </p:sp>
      <p:sp>
        <p:nvSpPr>
          <p:cNvPr id="34" name="오른쪽 화살표 33"/>
          <p:cNvSpPr/>
          <p:nvPr/>
        </p:nvSpPr>
        <p:spPr>
          <a:xfrm>
            <a:off x="1619672" y="5956088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9752" y="594928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이러한 특성을 </a:t>
            </a:r>
            <a:r>
              <a:rPr lang="ko-KR" altLang="en-US" b="1" smtClean="0">
                <a:solidFill>
                  <a:srgbClr val="FF0000"/>
                </a:solidFill>
              </a:rPr>
              <a:t>고유값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고유벡터</a:t>
            </a:r>
            <a:r>
              <a:rPr lang="ko-KR" altLang="en-US" smtClean="0"/>
              <a:t> 라고 부른다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198" y="1916832"/>
            <a:ext cx="2413486" cy="24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/>
          <p:cNvSpPr/>
          <p:nvPr/>
        </p:nvSpPr>
        <p:spPr>
          <a:xfrm>
            <a:off x="2367964" y="234888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좌표계에서의 벡터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108675" y="2459083"/>
            <a:ext cx="1374922" cy="82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7704" y="205155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039299" y="2051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68980" y="3275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483768" y="2459083"/>
            <a:ext cx="0" cy="8243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08675" y="2492896"/>
            <a:ext cx="1374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39752" y="32776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91022" y="2283083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99992" y="221081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631587" y="22108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7584" y="4129954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2a  = 2*(3, 2) = (6, 4)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043608" y="412995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5024" y="4776391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 b  = (3, 2) + (1, 3) = (4, 5)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971600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475656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5024" y="5363924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  + 3b  = 2*(3, 2) + 3*(1, 3) = (9, 7)</a:t>
            </a:r>
            <a:endParaRPr lang="ko-KR" altLang="en-US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971600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619672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ectors in two- and three-dimensional Cartesian coordinates - Math Ins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30" y="3913741"/>
            <a:ext cx="2915502" cy="20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1600" y="5867980"/>
                <a:ext cx="2047548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9+4</m:t>
                        </m:r>
                      </m:e>
                    </m:rad>
                  </m:oMath>
                </a14:m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</m:ra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867980"/>
                <a:ext cx="2047548" cy="395429"/>
              </a:xfrm>
              <a:prstGeom prst="rect">
                <a:avLst/>
              </a:prstGeom>
              <a:blipFill>
                <a:blip r:embed="rId3"/>
                <a:stretch>
                  <a:fillRect l="-2381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고유값</a:t>
            </a:r>
            <a:r>
              <a:rPr lang="en-US" altLang="ko-KR" sz="3600" smtClean="0">
                <a:latin typeface="Consolas" panose="020B0609020204030204" pitchFamily="49" charset="0"/>
              </a:rPr>
              <a:t>/</a:t>
            </a:r>
            <a:r>
              <a:rPr lang="ko-KR" altLang="en-US" sz="3600" smtClean="0">
                <a:latin typeface="Consolas" panose="020B0609020204030204" pitchFamily="49" charset="0"/>
              </a:rPr>
              <a:t>고유벡터 정의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1560" y="1768870"/>
            <a:ext cx="60580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AX = λX </a:t>
            </a:r>
            <a:r>
              <a:rPr lang="ko-KR" altLang="en-US" smtClean="0"/>
              <a:t>를 만족하면</a:t>
            </a:r>
            <a:r>
              <a:rPr lang="en-US" altLang="ko-KR"/>
              <a:t>, </a:t>
            </a:r>
            <a:r>
              <a:rPr lang="en-US" altLang="ko-KR" smtClean="0"/>
              <a:t>λ</a:t>
            </a:r>
            <a:r>
              <a:rPr lang="ko-KR" altLang="en-US" smtClean="0"/>
              <a:t>는 고유값이고 </a:t>
            </a:r>
            <a:r>
              <a:rPr lang="en-US" altLang="ko-KR" smtClean="0"/>
              <a:t>X</a:t>
            </a:r>
            <a:r>
              <a:rPr lang="ko-KR" altLang="en-US" smtClean="0"/>
              <a:t>는 고유벡터이다</a:t>
            </a:r>
            <a:endParaRPr lang="en-US" altLang="ko-KR" smtClean="0"/>
          </a:p>
          <a:p>
            <a:r>
              <a:rPr lang="en-US" altLang="ko-KR" sz="1600" smtClean="0"/>
              <a:t>(</a:t>
            </a:r>
            <a:r>
              <a:rPr lang="ko-KR" altLang="en-US" sz="1600" smtClean="0"/>
              <a:t>단</a:t>
            </a:r>
            <a:r>
              <a:rPr lang="en-US" altLang="ko-KR" sz="1600" smtClean="0"/>
              <a:t>, A</a:t>
            </a:r>
            <a:r>
              <a:rPr lang="ko-KR" altLang="en-US" sz="1600"/>
              <a:t> </a:t>
            </a:r>
            <a:r>
              <a:rPr lang="ko-KR" altLang="en-US" sz="1600" smtClean="0"/>
              <a:t>는 정방행렬이어야 한다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AX = λX</a:t>
                </a:r>
              </a:p>
              <a:p>
                <a:r>
                  <a:rPr lang="en-US" altLang="ko-KR" smtClean="0"/>
                  <a:t>(A-</a:t>
                </a:r>
                <a:r>
                  <a:rPr lang="en-US" altLang="ko-KR"/>
                  <a:t> </a:t>
                </a:r>
                <a:r>
                  <a:rPr lang="en-US" altLang="ko-KR" smtClean="0"/>
                  <a:t>λ)X = 0, </a:t>
                </a:r>
                <a:r>
                  <a:rPr lang="ko-KR" altLang="en-US" smtClean="0"/>
                  <a:t>단 </a:t>
                </a:r>
                <a:r>
                  <a:rPr lang="en-US" altLang="ko-KR" smtClean="0"/>
                  <a:t>X≠0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rgbClr val="FF0000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= 0</a:t>
                </a:r>
                <a:endParaRPr lang="ko-KR" altLang="en-US" b="1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blipFill>
                <a:blip r:embed="rId2"/>
                <a:stretch>
                  <a:fillRect l="-2452" t="-3289" r="-163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/>
                          <m:t>λ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 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 5−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(1-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/>
                  <a:t>)(5-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smtClean="0"/>
                  <a:t>) + 3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baseline="30000"/>
                  <a:t>2</a:t>
                </a:r>
                <a:r>
                  <a:rPr lang="en-US" altLang="ko-KR"/>
                  <a:t> – 6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+ 8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mtClean="0">
                    <a:solidFill>
                      <a:srgbClr val="FF0000"/>
                    </a:solidFill>
                  </a:rPr>
                  <a:t>=2, 4 (</a:t>
                </a:r>
                <a:r>
                  <a:rPr lang="ko-KR" altLang="en-US" smtClean="0">
                    <a:solidFill>
                      <a:srgbClr val="FF0000"/>
                    </a:solidFill>
                  </a:rPr>
                  <a:t>고유값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)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  <a:blipFill>
                <a:blip r:embed="rId3"/>
                <a:stretch>
                  <a:fillRect l="-1741" r="-774" b="-38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=2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blipFill>
                <a:blip r:embed="rId4"/>
                <a:stretch>
                  <a:fillRect l="-1070" t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 16"/>
          <p:cNvSpPr/>
          <p:nvPr/>
        </p:nvSpPr>
        <p:spPr>
          <a:xfrm>
            <a:off x="3829006" y="4671378"/>
            <a:ext cx="454962" cy="7738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=4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−3 −3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blipFill>
                <a:blip r:embed="rId5"/>
                <a:stretch>
                  <a:fillRect l="-1070" t="-1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>
            <a:off x="3874835" y="190034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  <m:r>
                      <m:rPr>
                        <m:nor/>
                      </m:rPr>
                      <a:rPr lang="en-US" altLang="ko-KR" b="0" i="0" baseline="-25000" smtClean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=2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-2500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=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23728" y="2730406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1"/>
                </a:solidFill>
              </a:rPr>
              <a:t>고유벡터 </a:t>
            </a:r>
            <a:r>
              <a:rPr lang="en-US" altLang="ko-KR" sz="1600" smtClean="0">
                <a:solidFill>
                  <a:schemeClr val="accent1"/>
                </a:solidFill>
              </a:rPr>
              <a:t>(3,-1) </a:t>
            </a:r>
            <a:r>
              <a:rPr lang="ko-KR" altLang="en-US" sz="1600" smtClean="0">
                <a:solidFill>
                  <a:schemeClr val="accent1"/>
                </a:solidFill>
              </a:rPr>
              <a:t>과 </a:t>
            </a:r>
            <a:r>
              <a:rPr lang="en-US" altLang="ko-KR" sz="1600" smtClean="0">
                <a:solidFill>
                  <a:schemeClr val="accent1"/>
                </a:solidFill>
              </a:rPr>
              <a:t>(1,-1) </a:t>
            </a:r>
            <a:r>
              <a:rPr lang="ko-KR" altLang="en-US" sz="1600" smtClean="0">
                <a:solidFill>
                  <a:schemeClr val="accent1"/>
                </a:solidFill>
              </a:rPr>
              <a:t>으로 좌표변환해 보자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3     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smtClean="0"/>
              </a:p>
              <a:p>
                <a:endParaRPr lang="en-US" altLang="ko-KR" sz="1600"/>
              </a:p>
              <a:p>
                <a:r>
                  <a:rPr lang="en-US" altLang="ko-KR" sz="1600"/>
                  <a:t>Y</a:t>
                </a:r>
                <a:r>
                  <a:rPr lang="en-US" altLang="ko-KR" sz="1600" smtClean="0"/>
                  <a:t> = AX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PY’ = APX’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Y’ = (P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AP)X’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600" b="1" baseline="30000">
                    <a:solidFill>
                      <a:srgbClr val="FF0000"/>
                    </a:solidFill>
                    <a:sym typeface="Wingdings" panose="05000000000000000000" pitchFamily="2" charset="2"/>
                  </a:rPr>
                  <a:t>-1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AP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-1/2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3     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ym typeface="Wingdings" panose="05000000000000000000" pitchFamily="2" charset="2"/>
                  </a:rPr>
                  <a:t/>
                </a:r>
                <a:br>
                  <a:rPr lang="en-US" altLang="ko-KR" sz="1600">
                    <a:sym typeface="Wingdings" panose="05000000000000000000" pitchFamily="2" charset="2"/>
                  </a:rPr>
                </a:br>
                <a:r>
                  <a:rPr lang="en-US" altLang="ko-KR" sz="1600" smtClean="0">
                    <a:sym typeface="Wingdings" panose="05000000000000000000" pitchFamily="2" charset="2"/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baseline="-25000" smtClean="0">
                                <a:solidFill>
                                  <a:srgbClr val="FF0000"/>
                                </a:solidFill>
                              </a:rPr>
                              <m:t>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b="1" smtClean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PDP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       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  <a:blipFill>
                <a:blip r:embed="rId5"/>
                <a:stretch>
                  <a:fillRect l="-701" b="-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68144" y="4869160"/>
            <a:ext cx="2792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ko-KR" altLang="en-US" sz="1400" smtClean="0">
                <a:solidFill>
                  <a:schemeClr val="accent1"/>
                </a:solidFill>
              </a:rPr>
              <a:t>는 적절한 좌표변환을 통해</a:t>
            </a:r>
            <a:r>
              <a:rPr lang="en-US" altLang="ko-KR" sz="1400">
                <a:solidFill>
                  <a:schemeClr val="accent1"/>
                </a:solidFill>
              </a:rPr>
              <a:t/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 smtClean="0">
                <a:solidFill>
                  <a:schemeClr val="accent1"/>
                </a:solidFill>
              </a:rPr>
              <a:t>대각행렬로 변환할 수 있다</a:t>
            </a:r>
            <a:endParaRPr lang="en-US" altLang="ko-KR" sz="140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이때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대각성분은 고유값이다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364088" y="508518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95736" y="6156593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☞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축은 우리가 임의로 잡은 것이다</a:t>
            </a:r>
            <a:r>
              <a:rPr lang="en-US" altLang="ko-KR" sz="1400" smtClean="0"/>
              <a:t>.</a:t>
            </a:r>
          </a:p>
          <a:p>
            <a:r>
              <a:rPr lang="ko-KR" altLang="en-US" sz="1400" smtClean="0"/>
              <a:t>   가장 좋은 좌표로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축을 바꾸는 것은 의미있는 일이다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21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 가능여부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3125" t="-4717" r="-2083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3000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 –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(a+d)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+ ad-bc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이차방정식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  <a:blipFill>
                <a:blip r:embed="rId3"/>
                <a:stretch>
                  <a:fillRect l="-1547" r="-774" b="-52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중근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), 0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없음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회전변환은 고유값과 고유벡터가 없다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모든 점이 회전해 버리므로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blipFill>
                <a:blip r:embed="rId4"/>
                <a:stretch>
                  <a:fillRect l="-370" t="-1685" r="-370" b="-6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3</a:t>
            </a:r>
            <a:r>
              <a:rPr lang="ko-KR" altLang="en-US" sz="3600" smtClean="0">
                <a:latin typeface="Consolas" panose="020B0609020204030204" pitchFamily="49" charset="0"/>
              </a:rPr>
              <a:t>차원 행렬의 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2768" t="-4717" r="-2076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  <a:blipFill>
                <a:blip r:embed="rId3"/>
                <a:stretch>
                  <a:fillRect l="-1444" r="-542" b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400" i="1">
                    <a:solidFill>
                      <a:schemeClr val="accent1"/>
                    </a:solidFill>
                  </a:rPr>
                  <a:t>3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, 2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중근과 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삼중근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반드시 해가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개는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허수인 경우를 고급행렬수학에서는 다룬다 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회전변환과 관련있다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4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blipFill>
                <a:blip r:embed="rId4"/>
                <a:stretch>
                  <a:fillRect l="-165" t="-1274"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1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고유벡터가 직교인 경우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67544" y="1700808"/>
                <a:ext cx="2465740" cy="904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ym typeface="Wingdings" panose="05000000000000000000" pitchFamily="2" charset="2"/>
                  </a:rPr>
                  <a:t>행렬 </a:t>
                </a:r>
                <a:r>
                  <a:rPr lang="en-US" altLang="ko-KR" sz="1400" u="sng" smtClean="0">
                    <a:sym typeface="Wingdings" panose="05000000000000000000" pitchFamily="2" charset="2"/>
                  </a:rPr>
                  <a:t>A</a:t>
                </a:r>
                <a:r>
                  <a:rPr lang="ko-KR" altLang="en-US" sz="1400" u="sng" smtClean="0">
                    <a:sym typeface="Wingdings" panose="05000000000000000000" pitchFamily="2" charset="2"/>
                  </a:rPr>
                  <a:t>가 대각화 가능하다면</a:t>
                </a:r>
                <a:endParaRPr lang="en-US" altLang="ko-KR" sz="1400" u="sng" smtClean="0"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400" b="1" baseline="-25000">
                                <a:solidFill>
                                  <a:srgbClr val="FF0000"/>
                                </a:solidFill>
                              </a:rPr>
                              <m:t>1  </m:t>
                            </m:r>
                            <m: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400" b="1" i="1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400" smtClean="0"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= PDP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-1</a:t>
                </a:r>
                <a:endParaRPr lang="en-US" altLang="ko-KR" sz="140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00808"/>
                <a:ext cx="2465740" cy="904222"/>
              </a:xfrm>
              <a:prstGeom prst="rect">
                <a:avLst/>
              </a:prstGeom>
              <a:blipFill>
                <a:blip r:embed="rId2"/>
                <a:stretch>
                  <a:fillRect l="-743" t="-1351"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67544" y="3068960"/>
                <a:ext cx="5049267" cy="133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고유벡터가 </a:t>
                </a:r>
                <a:r>
                  <a:rPr lang="ko-KR" altLang="en-US" sz="1400" b="1" u="sng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직교</a:t>
                </a:r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인 경우</a:t>
                </a:r>
                <a:r>
                  <a:rPr lang="en-US" altLang="ko-KR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</a:t>
                </a:r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단위벡터로 만들어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u="sng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sz="14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u="sng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라고 하면</a:t>
                </a:r>
                <a:endParaRPr lang="en-US" altLang="ko-KR" sz="1400" u="sng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 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</a:t>
                </a:r>
              </a:p>
              <a:p>
                <a:endParaRPr lang="en-US" altLang="ko-KR" sz="14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-1</a:t>
                </a:r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P</a:t>
                </a:r>
                <a:r>
                  <a:rPr lang="en-US" altLang="ko-KR" sz="14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altLang="ko-KR" sz="14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altLang="ko-KR" sz="14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en-US" altLang="ko-KR" sz="14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68960"/>
                <a:ext cx="5049267" cy="1335109"/>
              </a:xfrm>
              <a:prstGeom prst="rect">
                <a:avLst/>
              </a:prstGeom>
              <a:blipFill>
                <a:blip r:embed="rId3"/>
                <a:stretch>
                  <a:fillRect l="-362" t="-457"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844690" y="3645024"/>
                <a:ext cx="2290179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aseline="-25000">
                                <a:solidFill>
                                  <a:schemeClr val="tx1"/>
                                </a:solidFill>
                              </a:rPr>
                              <m:t>1  </m:t>
                            </m:r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6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= PDP</a:t>
                </a:r>
                <a:r>
                  <a:rPr lang="en-US" altLang="ko-KR" sz="16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endParaRPr lang="en-US" altLang="ko-KR" sz="16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90" y="3645024"/>
                <a:ext cx="2290179" cy="527773"/>
              </a:xfrm>
              <a:prstGeom prst="rect">
                <a:avLst/>
              </a:prstGeom>
              <a:blipFill>
                <a:blip r:embed="rId4"/>
                <a:stretch>
                  <a:fillRect l="-1600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화살표 17"/>
          <p:cNvSpPr/>
          <p:nvPr/>
        </p:nvSpPr>
        <p:spPr>
          <a:xfrm>
            <a:off x="2232248" y="372889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67544" y="4653136"/>
                <a:ext cx="3186642" cy="904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ym typeface="Wingdings" panose="05000000000000000000" pitchFamily="2" charset="2"/>
                  </a:rPr>
                  <a:t>위의 식을 풀어 쓰면</a:t>
                </a:r>
                <a:endParaRPr lang="en-US" altLang="ko-KR" sz="1400" u="sng" smtClean="0"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ym typeface="Wingdings" panose="05000000000000000000" pitchFamily="2" charset="2"/>
                </a:endParaRPr>
              </a:p>
              <a:p>
                <a:r>
                  <a:rPr lang="en-US" altLang="ko-KR" sz="1400"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400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400" baseline="-25000"/>
                              <m:t>1  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400"/>
                              <m:t>λ</m:t>
                            </m:r>
                            <m:r>
                              <a:rPr lang="en-US" altLang="ko-KR" sz="14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400"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>
                    <a:sym typeface="Wingdings" panose="05000000000000000000" pitchFamily="2" charset="2"/>
                  </a:rPr>
                  <a:t>T</a:t>
                </a:r>
                <a:r>
                  <a:rPr lang="en-US" altLang="ko-KR" sz="140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/>
                      <m:t>λ</m:t>
                    </m:r>
                    <m:r>
                      <m:rPr>
                        <m:nor/>
                      </m:rPr>
                      <a:rPr lang="en-US" altLang="ko-KR" sz="1400" baseline="-25000"/>
                      <m:t>1</m:t>
                    </m:r>
                  </m:oMath>
                </a14:m>
                <a:r>
                  <a:rPr lang="en-US" altLang="ko-KR" sz="1400" smtClean="0">
                    <a:sym typeface="Wingdings" panose="05000000000000000000" pitchFamily="2" charset="2"/>
                  </a:rPr>
                  <a:t> 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1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1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/>
                      <m:t>λ</m:t>
                    </m:r>
                  </m:oMath>
                </a14:m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>
                    <a:sym typeface="Wingdings" panose="05000000000000000000" pitchFamily="2" charset="2"/>
                  </a:rPr>
                  <a:t> 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</a:t>
                </a:r>
                <a:endParaRPr lang="en-US" altLang="ko-KR" sz="14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653136"/>
                <a:ext cx="3186642" cy="904222"/>
              </a:xfrm>
              <a:prstGeom prst="rect">
                <a:avLst/>
              </a:prstGeom>
              <a:blipFill>
                <a:blip r:embed="rId5"/>
                <a:stretch>
                  <a:fillRect l="-575" t="-671" b="-2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57200" y="5589240"/>
            <a:ext cx="4894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smtClean="0">
                <a:sym typeface="Wingdings" panose="05000000000000000000" pitchFamily="2" charset="2"/>
              </a:rPr>
              <a:t></a:t>
            </a:r>
            <a:r>
              <a:rPr lang="en-US" altLang="ko-KR" sz="1200" i="1">
                <a:sym typeface="Wingdings" panose="05000000000000000000" pitchFamily="2" charset="2"/>
              </a:rPr>
              <a:t> </a:t>
            </a:r>
            <a:r>
              <a:rPr lang="ko-KR" altLang="en-US" sz="1200" i="1" smtClean="0">
                <a:sym typeface="Wingdings" panose="05000000000000000000" pitchFamily="2" charset="2"/>
              </a:rPr>
              <a:t>가장 교유값이 큰 항 만을 남기면 데이터압축으로 활용할 수 있다</a:t>
            </a:r>
            <a:endParaRPr lang="ko-KR" altLang="en-US" sz="1200" i="1"/>
          </a:p>
        </p:txBody>
      </p:sp>
      <p:sp>
        <p:nvSpPr>
          <p:cNvPr id="23" name="직사각형 22"/>
          <p:cNvSpPr/>
          <p:nvPr/>
        </p:nvSpPr>
        <p:spPr>
          <a:xfrm>
            <a:off x="467544" y="6192757"/>
            <a:ext cx="7117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smtClean="0">
                <a:sym typeface="Wingdings" panose="05000000000000000000" pitchFamily="2" charset="2"/>
              </a:rPr>
              <a:t>고유벡터가 직교일 필요충분조건은 행렬 </a:t>
            </a:r>
            <a:r>
              <a:rPr lang="en-US" altLang="ko-KR" sz="1400" u="sng" smtClean="0">
                <a:sym typeface="Wingdings" panose="05000000000000000000" pitchFamily="2" charset="2"/>
              </a:rPr>
              <a:t>A </a:t>
            </a:r>
            <a:r>
              <a:rPr lang="ko-KR" altLang="en-US" sz="1400" u="sng" smtClean="0">
                <a:sym typeface="Wingdings" panose="05000000000000000000" pitchFamily="2" charset="2"/>
              </a:rPr>
              <a:t>가 대칭행렬</a:t>
            </a:r>
            <a:r>
              <a:rPr lang="en-US" altLang="ko-KR" sz="1400" u="sng" smtClean="0">
                <a:sym typeface="Wingdings" panose="05000000000000000000" pitchFamily="2" charset="2"/>
              </a:rPr>
              <a:t>(Symmetric matrix)</a:t>
            </a:r>
            <a:r>
              <a:rPr lang="ko-KR" altLang="en-US" sz="1400" u="sng" smtClean="0">
                <a:sym typeface="Wingdings" panose="05000000000000000000" pitchFamily="2" charset="2"/>
              </a:rPr>
              <a:t>인 경우이다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507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고유벡터의 의미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8139" y="1929554"/>
            <a:ext cx="5799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데이터를 가장 잘 표현하는 좌표로 변환할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물리학과 공학에서 응용사례가 아주 많다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이미지나 데이터 압축에 사용된다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 속성들의 분산</a:t>
            </a:r>
            <a:r>
              <a:rPr lang="en-US" altLang="ko-KR" smtClean="0"/>
              <a:t>/</a:t>
            </a:r>
            <a:r>
              <a:rPr lang="ko-KR" altLang="en-US" smtClean="0"/>
              <a:t>공분산</a:t>
            </a:r>
            <a:r>
              <a:rPr lang="en-US" altLang="ko-KR" smtClean="0"/>
              <a:t>/</a:t>
            </a:r>
            <a:r>
              <a:rPr lang="ko-KR" altLang="en-US" smtClean="0"/>
              <a:t>상관관계와 관련있다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개념적으로는 세상의 대칭성과 관련있다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4653136"/>
            <a:ext cx="578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참고</a:t>
            </a:r>
            <a:r>
              <a:rPr lang="en-US" altLang="ko-KR" sz="1400" i="1" smtClean="0">
                <a:solidFill>
                  <a:schemeClr val="accent1"/>
                </a:solidFill>
              </a:rPr>
              <a:t>) </a:t>
            </a:r>
            <a:r>
              <a:rPr lang="ko-KR" altLang="en-US" sz="1400" i="1" smtClean="0">
                <a:solidFill>
                  <a:schemeClr val="accent1"/>
                </a:solidFill>
              </a:rPr>
              <a:t>데이터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ko-KR" altLang="en-US" sz="1400" i="1" smtClean="0">
                <a:solidFill>
                  <a:schemeClr val="accent1"/>
                </a:solidFill>
              </a:rPr>
              <a:t>가 여러 개의 속성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열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r>
              <a:rPr lang="ko-KR" altLang="en-US" sz="1400" i="1" smtClean="0">
                <a:solidFill>
                  <a:schemeClr val="accent1"/>
                </a:solidFill>
              </a:rPr>
              <a:t>을 가질때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각 속성의 분산과 공분산의 값을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400" i="1" smtClean="0">
                <a:solidFill>
                  <a:schemeClr val="accent1"/>
                </a:solidFill>
              </a:rPr>
              <a:t>그런데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반드시 정규직교좌표계를 이루는 고유벡터들을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기본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314575"/>
            <a:ext cx="69532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깊게 생각해 볼 것들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평행한 벡터와 평행하지 않은 벡터는 어떤 특징과 차이가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평행하지 않은 두 벡터가 있을 때</a:t>
            </a:r>
            <a:r>
              <a:rPr lang="en-US" altLang="ko-KR" sz="2000" smtClean="0"/>
              <a:t>, </a:t>
            </a:r>
            <a:r>
              <a:rPr lang="ko-KR" altLang="en-US" sz="2000" smtClean="0"/>
              <a:t>이 두 벡터로 평면상의 모든 점을 표현할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대기 중 한 위치의 온도와 바람방향은 벡터로 표시할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나의 중간고사 성적은 벡터인가</a:t>
            </a:r>
            <a:r>
              <a:rPr lang="en-US" altLang="ko-KR" sz="2000" smtClean="0"/>
              <a:t>?</a:t>
            </a:r>
            <a:endParaRPr lang="en-US" altLang="ko-KR" sz="2000"/>
          </a:p>
          <a:p>
            <a:pPr lvl="1"/>
            <a:r>
              <a:rPr lang="ko-KR" altLang="en-US" sz="1600" smtClean="0"/>
              <a:t>딥러닝에서 사용하는 고양이 사진도 벡터인가</a:t>
            </a:r>
            <a:r>
              <a:rPr lang="en-US" altLang="ko-KR" sz="1600" smtClean="0"/>
              <a:t>?</a:t>
            </a:r>
            <a:endParaRPr lang="en-US" altLang="ko-KR" sz="1600"/>
          </a:p>
          <a:p>
            <a:pPr lvl="1"/>
            <a:r>
              <a:rPr lang="ko-KR" altLang="en-US" sz="1600" smtClean="0"/>
              <a:t>결국 모든 데이터는 벡터인가</a:t>
            </a:r>
            <a:r>
              <a:rPr lang="en-US" altLang="ko-KR" sz="1600" smtClean="0"/>
              <a:t>?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직교 좌표계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2077988" cy="2160242"/>
          </a:xfrm>
          <a:prstGeom prst="rect">
            <a:avLst/>
          </a:prstGeom>
        </p:spPr>
      </p:pic>
      <p:pic>
        <p:nvPicPr>
          <p:cNvPr id="5132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56" y="1551933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57200" y="4049263"/>
            <a:ext cx="8229600" cy="1391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직교 좌표계 </a:t>
            </a:r>
            <a:r>
              <a:rPr lang="en-US" altLang="ko-KR" sz="1600" smtClean="0"/>
              <a:t>(Orthogonal Coordinates)</a:t>
            </a:r>
          </a:p>
          <a:p>
            <a:r>
              <a:rPr lang="ko-KR" altLang="en-US" sz="1600" smtClean="0"/>
              <a:t>표준단위벡터 </a:t>
            </a:r>
            <a:r>
              <a:rPr lang="en-US" altLang="ko-KR" sz="1600" smtClean="0"/>
              <a:t>(Standard Unit Vector)</a:t>
            </a:r>
            <a:endParaRPr lang="en-US" altLang="ko-KR" sz="1600"/>
          </a:p>
          <a:p>
            <a:pPr lvl="1"/>
            <a:r>
              <a:rPr lang="ko-KR" altLang="en-US" sz="1200" smtClean="0"/>
              <a:t>공간 상의 모든 점들을 표준단위벡터들의 합성으로 표현할 수 있다</a:t>
            </a:r>
            <a:endParaRPr lang="en-US" altLang="ko-KR" sz="1200"/>
          </a:p>
          <a:p>
            <a:pPr lvl="1"/>
            <a:r>
              <a:rPr lang="ko-KR" altLang="en-US" sz="1200" smtClean="0"/>
              <a:t>즉</a:t>
            </a:r>
            <a:r>
              <a:rPr lang="en-US" altLang="ko-KR" sz="1200" smtClean="0"/>
              <a:t>, </a:t>
            </a:r>
            <a:r>
              <a:rPr lang="ko-KR" altLang="en-US" sz="1200" smtClean="0"/>
              <a:t>모든 벡터들을 표준단위벡터로 나타낼 수 있다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708646" y="5469807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 = 3 i + 2 j  = 3*(1,0) + 2*(0,1) </a:t>
            </a: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40241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4830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0894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8646" y="5973863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(1, 2, 3) = i + 2 j + 3 k  = (1,0,0) + 2*(0,1,0) + 3*(0,0,1)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4024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64830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00048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588966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거리 </a:t>
            </a:r>
            <a:r>
              <a:rPr lang="en-US" altLang="ko-KR" smtClean="0"/>
              <a:t>(distance)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95008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54259" y="176485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185854" y="176485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60145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09637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endCxn id="41" idx="3"/>
          </p:cNvCxnSpPr>
          <p:nvPr/>
        </p:nvCxnSpPr>
        <p:spPr>
          <a:xfrm flipV="1">
            <a:off x="4823304" y="2339683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830245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182173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39653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137332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296387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074774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endCxn id="48" idx="3"/>
          </p:cNvCxnSpPr>
          <p:nvPr/>
        </p:nvCxnSpPr>
        <p:spPr>
          <a:xfrm flipV="1">
            <a:off x="4837187" y="2599256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21664" y="1696717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437421" y="2029530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662256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81143" y="2059674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d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047440" y="202625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179035" y="20262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359138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13251" y="2059674"/>
            <a:ext cx="82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a-b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557267" y="214228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818995" y="21341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3397027" y="2204864"/>
            <a:ext cx="432048" cy="6480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55576" y="4149342"/>
            <a:ext cx="632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거리  </a:t>
            </a:r>
            <a:r>
              <a:rPr lang="en-US" altLang="ko-KR" smtClean="0"/>
              <a:t>d =  a  - b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,a</a:t>
            </a:r>
            <a:r>
              <a:rPr lang="en-US" altLang="ko-KR" baseline="-25000" smtClean="0"/>
              <a:t>2</a:t>
            </a:r>
            <a:r>
              <a:rPr lang="en-US" altLang="ko-KR" smtClean="0"/>
              <a:t>) – (b</a:t>
            </a:r>
            <a:r>
              <a:rPr lang="en-US" altLang="ko-KR" baseline="-25000" smtClean="0"/>
              <a:t>1</a:t>
            </a:r>
            <a:r>
              <a:rPr lang="en-US" altLang="ko-KR" smtClean="0"/>
              <a:t>,b</a:t>
            </a:r>
            <a:r>
              <a:rPr lang="en-US" altLang="ko-KR" baseline="-25000" smtClean="0"/>
              <a:t>2</a:t>
            </a:r>
            <a:r>
              <a:rPr lang="en-US" altLang="ko-KR" smtClean="0"/>
              <a:t>)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-b</a:t>
            </a:r>
            <a:r>
              <a:rPr lang="en-US" altLang="ko-KR" baseline="-25000" smtClean="0"/>
              <a:t>1</a:t>
            </a:r>
            <a:r>
              <a:rPr lang="en-US" altLang="ko-KR" smtClean="0"/>
              <a:t>,a</a:t>
            </a:r>
            <a:r>
              <a:rPr lang="en-US" altLang="ko-KR" baseline="-25000" smtClean="0"/>
              <a:t>2</a:t>
            </a:r>
            <a:r>
              <a:rPr lang="en-US" altLang="ko-KR" smtClean="0"/>
              <a:t>-b</a:t>
            </a:r>
            <a:r>
              <a:rPr lang="en-US" altLang="ko-KR" baseline="-25000" smtClean="0"/>
              <a:t>2</a:t>
            </a:r>
            <a:r>
              <a:rPr lang="en-US" altLang="ko-KR" smtClean="0"/>
              <a:t>)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627784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62778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4786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97830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70790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292080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50810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876256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54" y="4869160"/>
            <a:ext cx="5047326" cy="100552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55576" y="521713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거리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99863" y="5949280"/>
            <a:ext cx="521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거리는 항상 양수값이다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</a:t>
            </a:r>
            <a:r>
              <a:rPr lang="en-US" altLang="ko-KR" smtClean="0"/>
              <a:t>, 5</a:t>
            </a:r>
            <a:r>
              <a:rPr lang="ko-KR" altLang="en-US" smtClean="0"/>
              <a:t>차원에서의 거리도 정의할 수 있을까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42295" y="4561635"/>
                <a:ext cx="2701317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altLang="ko-KR"/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1</m:t>
                        </m:r>
                        <m:r>
                          <m:rPr>
                            <m:nor/>
                          </m:rPr>
                          <a:rPr lang="en-US" altLang="ko-KR"/>
                          <m:t>−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1</m:t>
                        </m:r>
                        <m:r>
                          <m:rPr>
                            <m:nor/>
                          </m:rPr>
                          <a:rPr lang="en-US" altLang="ko-KR"/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baseline="30000" smtClean="0"/>
                          <m:t>2</m:t>
                        </m:r>
                        <m:r>
                          <m:rPr>
                            <m:nor/>
                          </m:rPr>
                          <a:rPr lang="en-US" altLang="ko-KR"/>
                          <m:t> + (</m:t>
                        </m:r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2</m:t>
                        </m:r>
                        <m:r>
                          <m:rPr>
                            <m:nor/>
                          </m:rPr>
                          <a:rPr lang="en-US" altLang="ko-KR"/>
                          <m:t>−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2</m:t>
                        </m:r>
                        <m:r>
                          <m:rPr>
                            <m:nor/>
                          </m:rPr>
                          <a:rPr lang="en-US" altLang="ko-KR"/>
                          <m:t>)</m:t>
                        </m:r>
                        <m:r>
                          <m:rPr>
                            <m:nor/>
                          </m:rPr>
                          <a:rPr lang="en-US" altLang="ko-KR" baseline="30000"/>
                          <m:t>2</m:t>
                        </m:r>
                      </m:e>
                    </m:ra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95" y="4561635"/>
                <a:ext cx="2701317" cy="427746"/>
              </a:xfrm>
              <a:prstGeom prst="rect">
                <a:avLst/>
              </a:prstGeom>
              <a:blipFill>
                <a:blip r:embed="rId3"/>
                <a:stretch>
                  <a:fillRect l="-20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7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데이터에서의 거리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국어와 영어 성적이 다음과 같다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영희 </a:t>
            </a:r>
            <a:r>
              <a:rPr lang="en-US" altLang="ko-KR" sz="1800" smtClean="0"/>
              <a:t>: </a:t>
            </a:r>
            <a:r>
              <a:rPr lang="ko-KR" altLang="en-US" sz="1800"/>
              <a:t>국</a:t>
            </a:r>
            <a:r>
              <a:rPr lang="ko-KR" altLang="en-US" sz="1800" smtClean="0"/>
              <a:t>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7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800" smtClean="0"/>
              <a:t>철수 </a:t>
            </a:r>
            <a:r>
              <a:rPr lang="en-US" altLang="ko-KR" sz="1800" smtClean="0"/>
              <a:t>: </a:t>
            </a:r>
            <a:r>
              <a:rPr lang="ko-KR" altLang="en-US" sz="1800" smtClean="0"/>
              <a:t>국어 </a:t>
            </a:r>
            <a:r>
              <a:rPr lang="en-US" altLang="ko-KR" sz="1800" smtClean="0"/>
              <a:t>8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영희와 철수의 성적에서의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en-US" altLang="ko-KR" sz="2000" smtClean="0"/>
              <a:t>100*100 </a:t>
            </a:r>
            <a:r>
              <a:rPr lang="ko-KR" altLang="en-US" sz="2000" smtClean="0"/>
              <a:t>픽셀의 개와 고양이 사진이 있다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이 두 사진간의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ko-KR" altLang="en-US" sz="2000" smtClean="0"/>
              <a:t>철수와 영희의 성적을 좌표평면에 그려보자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학생을 </a:t>
            </a:r>
            <a:r>
              <a:rPr lang="en-US" altLang="ko-KR" sz="1600" smtClean="0"/>
              <a:t>10</a:t>
            </a:r>
            <a:r>
              <a:rPr lang="ko-KR" altLang="en-US" sz="1600" smtClean="0"/>
              <a:t>명 더 추가해 보시오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모든 학생들을 대표하는 직선을 하나 그려보시오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곱셈 </a:t>
            </a:r>
            <a:r>
              <a:rPr lang="en-US" altLang="ko-KR" smtClean="0"/>
              <a:t>- </a:t>
            </a:r>
            <a:r>
              <a:rPr lang="ko-KR" altLang="en-US" smtClean="0"/>
              <a:t>내적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smtClean="0"/>
              <a:t>내적 </a:t>
            </a:r>
            <a:r>
              <a:rPr lang="en-US" altLang="ko-KR" sz="1600" smtClean="0"/>
              <a:t>: dot product, scalar product, inner product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Dot Product - A Plus Top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8886"/>
            <a:ext cx="23336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39952" y="25649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평행할 때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173" y="256555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95768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01536" y="256555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ab 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033131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2" y="2996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반대방향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4173" y="299760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495768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1536" y="2997604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- ab 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033131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39952" y="34351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직교할 때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64173" y="34358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495768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01536" y="343584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0 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033131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4277" y="465123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9258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31640" y="46512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 = 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4632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15377" y="465123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∙</a:t>
            </a:r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1469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2740" y="465123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843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좌표에서의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565" y="4161854"/>
            <a:ext cx="5134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cos(</a:t>
            </a:r>
            <a:r>
              <a:rPr lang="el-GR" altLang="ko-KR"/>
              <a:t>θ</a:t>
            </a:r>
            <a:r>
              <a:rPr lang="en-US" altLang="ko-KR" baseline="-25000" smtClean="0"/>
              <a:t>2</a:t>
            </a:r>
            <a:r>
              <a:rPr lang="en-US" altLang="ko-KR" smtClean="0"/>
              <a:t>-</a:t>
            </a:r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r>
              <a:rPr lang="en-US" altLang="ko-KR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ab(cos(</a:t>
            </a:r>
            <a:r>
              <a:rPr lang="el-GR" altLang="ko-KR" smtClean="0"/>
              <a:t>θ</a:t>
            </a:r>
            <a:r>
              <a:rPr lang="en-US" altLang="ko-KR" baseline="-25000" smtClean="0"/>
              <a:t>2</a:t>
            </a:r>
            <a:r>
              <a:rPr lang="en-US" altLang="ko-KR" smtClean="0"/>
              <a:t>)cos(</a:t>
            </a:r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r>
              <a:rPr lang="en-US" altLang="ko-KR" smtClean="0"/>
              <a:t>)+sin(</a:t>
            </a:r>
            <a:r>
              <a:rPr lang="el-GR" altLang="ko-KR"/>
              <a:t>θ</a:t>
            </a:r>
            <a:r>
              <a:rPr lang="en-US" altLang="ko-KR" baseline="-25000" smtClean="0"/>
              <a:t>2</a:t>
            </a:r>
            <a:r>
              <a:rPr lang="en-US" altLang="ko-KR" smtClean="0"/>
              <a:t>)sin(</a:t>
            </a:r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r>
              <a:rPr lang="en-US" altLang="ko-KR" smtClean="0"/>
              <a:t>))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 cos(</a:t>
            </a:r>
            <a:r>
              <a:rPr lang="el-GR" altLang="ko-KR"/>
              <a:t>θ</a:t>
            </a:r>
            <a:r>
              <a:rPr lang="en-US" altLang="ko-KR" baseline="-25000"/>
              <a:t>2</a:t>
            </a:r>
            <a:r>
              <a:rPr lang="en-US" altLang="ko-KR" smtClean="0"/>
              <a:t>) </a:t>
            </a:r>
            <a:r>
              <a:rPr lang="ko-KR" altLang="en-US" smtClean="0"/>
              <a:t>* </a:t>
            </a:r>
            <a:r>
              <a:rPr lang="en-US" altLang="ko-KR" smtClean="0"/>
              <a:t>b cos(</a:t>
            </a:r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r>
              <a:rPr lang="en-US" altLang="ko-KR" smtClean="0"/>
              <a:t>) + a sin(</a:t>
            </a:r>
            <a:r>
              <a:rPr lang="el-GR" altLang="ko-KR"/>
              <a:t>θ</a:t>
            </a:r>
            <a:r>
              <a:rPr lang="en-US" altLang="ko-KR" baseline="-25000"/>
              <a:t>2</a:t>
            </a:r>
            <a:r>
              <a:rPr lang="en-US" altLang="ko-KR" smtClean="0"/>
              <a:t>) </a:t>
            </a:r>
            <a:r>
              <a:rPr lang="ko-KR" altLang="en-US" smtClean="0"/>
              <a:t>* </a:t>
            </a:r>
            <a:r>
              <a:rPr lang="en-US" altLang="ko-KR" smtClean="0"/>
              <a:t>b sin(</a:t>
            </a:r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r>
              <a:rPr lang="en-US" altLang="ko-KR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</a:t>
            </a:r>
            <a:r>
              <a:rPr lang="en-US" altLang="ko-KR" baseline="-25000" smtClean="0"/>
              <a:t>1</a:t>
            </a:r>
            <a:r>
              <a:rPr lang="ko-KR" altLang="en-US" smtClean="0"/>
              <a:t>*</a:t>
            </a:r>
            <a:r>
              <a:rPr lang="en-US" altLang="ko-KR" smtClean="0"/>
              <a:t>b</a:t>
            </a:r>
            <a:r>
              <a:rPr lang="en-US" altLang="ko-KR" baseline="-25000" smtClean="0"/>
              <a:t>1</a:t>
            </a:r>
            <a:r>
              <a:rPr lang="en-US" altLang="ko-KR" smtClean="0"/>
              <a:t> + a</a:t>
            </a:r>
            <a:r>
              <a:rPr lang="en-US" altLang="ko-KR" baseline="-25000" smtClean="0"/>
              <a:t>2</a:t>
            </a:r>
            <a:r>
              <a:rPr lang="ko-KR" altLang="en-US" smtClean="0"/>
              <a:t>*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</a:t>
            </a:r>
            <a:r>
              <a:rPr lang="en-US" altLang="ko-KR" baseline="-25000" smtClean="0"/>
              <a:t>1</a:t>
            </a:r>
            <a:r>
              <a:rPr lang="en-US" altLang="ko-KR" smtClean="0"/>
              <a:t>,a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</a:t>
            </a:r>
            <a:r>
              <a:rPr lang="en-US" altLang="ko-KR" baseline="-25000" smtClean="0"/>
              <a:t>1</a:t>
            </a:r>
            <a:r>
              <a:rPr lang="en-US" altLang="ko-KR" smtClean="0"/>
              <a:t>,b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378163" y="2961956"/>
            <a:ext cx="402511" cy="472513"/>
          </a:xfrm>
          <a:custGeom>
            <a:avLst/>
            <a:gdLst>
              <a:gd name="connsiteX0" fmla="*/ 0 w 402511"/>
              <a:gd name="connsiteY0" fmla="*/ 0 h 472513"/>
              <a:gd name="connsiteX1" fmla="*/ 275632 w 402511"/>
              <a:gd name="connsiteY1" fmla="*/ 135629 h 472513"/>
              <a:gd name="connsiteX2" fmla="*/ 402511 w 402511"/>
              <a:gd name="connsiteY2" fmla="*/ 472513 h 47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11" h="472513">
                <a:moveTo>
                  <a:pt x="0" y="0"/>
                </a:moveTo>
                <a:cubicBezTo>
                  <a:pt x="104273" y="28438"/>
                  <a:pt x="208547" y="56877"/>
                  <a:pt x="275632" y="135629"/>
                </a:cubicBezTo>
                <a:cubicBezTo>
                  <a:pt x="342717" y="214381"/>
                  <a:pt x="372614" y="343447"/>
                  <a:pt x="402511" y="4725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876926" y="3080084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02159" y="30812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r>
              <a:rPr lang="en-US" altLang="ko-KR" baseline="-25000" smtClean="0"/>
              <a:t>1</a:t>
            </a:r>
            <a:endParaRPr lang="ko-KR" altLang="en-US" baseline="-25000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53" name="TextBox 52"/>
          <p:cNvSpPr txBox="1"/>
          <p:nvPr/>
        </p:nvSpPr>
        <p:spPr>
          <a:xfrm>
            <a:off x="342557" y="42011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74152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9920" y="42011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011515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1565" y="590074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</a:t>
            </a:r>
            <a:r>
              <a:rPr lang="en-US" altLang="ko-KR"/>
              <a:t>a</a:t>
            </a:r>
            <a:r>
              <a:rPr lang="en-US" altLang="ko-KR" baseline="-25000"/>
              <a:t>1</a:t>
            </a:r>
            <a:r>
              <a:rPr lang="ko-KR" altLang="en-US"/>
              <a:t>*</a:t>
            </a:r>
            <a:r>
              <a:rPr lang="en-US" altLang="ko-KR"/>
              <a:t>b</a:t>
            </a:r>
            <a:r>
              <a:rPr lang="en-US" altLang="ko-KR" baseline="-25000"/>
              <a:t>1</a:t>
            </a:r>
            <a:r>
              <a:rPr lang="en-US" altLang="ko-KR"/>
              <a:t> + a</a:t>
            </a:r>
            <a:r>
              <a:rPr lang="en-US" altLang="ko-KR" baseline="-25000"/>
              <a:t>2</a:t>
            </a:r>
            <a:r>
              <a:rPr lang="ko-KR" altLang="en-US"/>
              <a:t>*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 + a</a:t>
            </a:r>
            <a:r>
              <a:rPr lang="en-US" altLang="ko-KR" baseline="-25000" smtClean="0"/>
              <a:t>3</a:t>
            </a:r>
            <a:r>
              <a:rPr lang="ko-KR" altLang="en-US" smtClean="0"/>
              <a:t>*</a:t>
            </a:r>
            <a:r>
              <a:rPr lang="en-US" altLang="ko-KR" smtClean="0"/>
              <a:t>b</a:t>
            </a:r>
            <a:r>
              <a:rPr lang="en-US" altLang="ko-KR" baseline="-25000" smtClean="0"/>
              <a:t>3</a:t>
            </a:r>
            <a:endParaRPr lang="ko-KR" altLang="en-US" baseline="-25000"/>
          </a:p>
        </p:txBody>
      </p:sp>
      <p:sp>
        <p:nvSpPr>
          <p:cNvPr id="58" name="TextBox 57"/>
          <p:cNvSpPr txBox="1"/>
          <p:nvPr/>
        </p:nvSpPr>
        <p:spPr>
          <a:xfrm>
            <a:off x="342557" y="59399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74152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79920" y="593998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11515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5536" y="55079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추천 교재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최신선형대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96" y="2060848"/>
            <a:ext cx="2864724" cy="3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1600" y="3284984"/>
            <a:ext cx="317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/>
              <a:t>(</a:t>
            </a:r>
            <a:r>
              <a:rPr lang="ko-KR" altLang="en-US" sz="1400" smtClean="0"/>
              <a:t>원제</a:t>
            </a:r>
            <a:r>
              <a:rPr lang="en-US" altLang="ko-KR" sz="1400" smtClean="0"/>
              <a:t>: Contemporary Linear Algebra)</a:t>
            </a:r>
            <a:endParaRPr lang="ko-KR" alt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1331640" y="26369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smtClean="0">
                <a:solidFill>
                  <a:schemeClr val="accent1"/>
                </a:solidFill>
              </a:rPr>
              <a:t>최신선형대수</a:t>
            </a:r>
            <a:endParaRPr lang="ko-KR" altLang="en-US" sz="2800" i="1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4939" y="6303877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/>
              <a:t>※ </a:t>
            </a:r>
            <a:r>
              <a:rPr lang="ko-KR" altLang="en-US" sz="1400" smtClean="0"/>
              <a:t>참고도서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프로그래머를 위한 선형대수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474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내적을 이용한 벡터 각도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1899543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</a:t>
            </a:r>
            <a:r>
              <a:rPr lang="el-GR" altLang="ko-KR" smtClean="0"/>
              <a:t>θ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= </a:t>
            </a:r>
            <a:r>
              <a:rPr lang="en-US" altLang="ko-KR"/>
              <a:t>a</a:t>
            </a:r>
            <a:r>
              <a:rPr lang="en-US" altLang="ko-KR" baseline="-25000"/>
              <a:t>1</a:t>
            </a:r>
            <a:r>
              <a:rPr lang="ko-KR" altLang="en-US"/>
              <a:t>*</a:t>
            </a:r>
            <a:r>
              <a:rPr lang="en-US" altLang="ko-KR"/>
              <a:t>b</a:t>
            </a:r>
            <a:r>
              <a:rPr lang="en-US" altLang="ko-KR" baseline="-25000"/>
              <a:t>1</a:t>
            </a:r>
            <a:r>
              <a:rPr lang="en-US" altLang="ko-KR"/>
              <a:t> + a</a:t>
            </a:r>
            <a:r>
              <a:rPr lang="en-US" altLang="ko-KR" baseline="-25000"/>
              <a:t>2</a:t>
            </a:r>
            <a:r>
              <a:rPr lang="ko-KR" altLang="en-US"/>
              <a:t>*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</a:t>
            </a:r>
            <a:r>
              <a:rPr lang="en-US" altLang="ko-KR" baseline="-25000" smtClean="0"/>
              <a:t>1</a:t>
            </a:r>
            <a:r>
              <a:rPr lang="en-US" altLang="ko-KR" smtClean="0"/>
              <a:t>,a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</a:t>
            </a:r>
            <a:r>
              <a:rPr lang="en-US" altLang="ko-KR" baseline="-25000" smtClean="0"/>
              <a:t>1</a:t>
            </a:r>
            <a:r>
              <a:rPr lang="en-US" altLang="ko-KR" smtClean="0"/>
              <a:t>,b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551064" y="193878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682659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88427" y="193878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22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5576" y="5153327"/>
                <a:ext cx="5252848" cy="398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= (2*3 + 1*4)/(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en-US" altLang="ko-KR" smtClean="0"/>
                  <a:t>) = 10/(5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ko-KR" smtClean="0"/>
                  <a:t>) = 2/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153327"/>
                <a:ext cx="5252848" cy="398186"/>
              </a:xfrm>
              <a:prstGeom prst="rect">
                <a:avLst/>
              </a:prstGeom>
              <a:blipFill>
                <a:blip r:embed="rId2"/>
                <a:stretch>
                  <a:fillRect l="-1044" t="-1515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55576" y="4581128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(2,1) </a:t>
            </a:r>
            <a:r>
              <a:rPr lang="ko-KR" altLang="en-US" smtClean="0"/>
              <a:t>과 </a:t>
            </a:r>
            <a:r>
              <a:rPr lang="en-US" altLang="ko-KR" smtClean="0"/>
              <a:t>(3,4) </a:t>
            </a:r>
            <a:r>
              <a:rPr lang="ko-KR" altLang="en-US" smtClean="0"/>
              <a:t>두 벡터의 사이각을 구하시오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51064" y="272520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cos</a:t>
            </a:r>
            <a:r>
              <a:rPr lang="el-GR" altLang="ko-KR" smtClean="0"/>
              <a:t>θ</a:t>
            </a:r>
            <a:r>
              <a:rPr lang="en-US" altLang="ko-KR" smtClean="0"/>
              <a:t>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*b</a:t>
            </a:r>
            <a:r>
              <a:rPr lang="en-US" altLang="ko-KR" baseline="-25000" smtClean="0"/>
              <a:t>1</a:t>
            </a:r>
            <a:r>
              <a:rPr lang="en-US" altLang="ko-KR" smtClean="0"/>
              <a:t> + a</a:t>
            </a:r>
            <a:r>
              <a:rPr lang="en-US" altLang="ko-KR" baseline="-25000" smtClean="0"/>
              <a:t>2</a:t>
            </a:r>
            <a:r>
              <a:rPr lang="en-US" altLang="ko-KR" smtClean="0"/>
              <a:t>*b</a:t>
            </a:r>
            <a:r>
              <a:rPr lang="en-US" altLang="ko-KR" baseline="-25000" smtClean="0"/>
              <a:t>2</a:t>
            </a:r>
            <a:r>
              <a:rPr lang="en-US" altLang="ko-KR" smtClean="0"/>
              <a:t>)/(ab)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내적의 분배법칙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62632" y="181206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94227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99995" y="1812062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a </a:t>
            </a:r>
            <a:r>
              <a:rPr lang="en-US" altLang="ko-KR" smtClean="0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b + b ∙</a:t>
            </a:r>
            <a:r>
              <a:rPr lang="ko-KR" altLang="en-US" smtClean="0"/>
              <a:t> </a:t>
            </a:r>
            <a:r>
              <a:rPr lang="en-US" altLang="ko-KR" smtClean="0"/>
              <a:t>c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33159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8356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390715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77180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27585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6358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3" y="2564904"/>
            <a:ext cx="37528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394677" y="400506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526272" y="4005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32040" y="4005064"/>
            <a:ext cx="3993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,a</a:t>
            </a:r>
            <a:r>
              <a:rPr lang="en-US" altLang="ko-KR" baseline="-25000" smtClean="0"/>
              <a:t>2</a:t>
            </a:r>
            <a:r>
              <a:rPr lang="en-US" altLang="ko-KR" smtClean="0"/>
              <a:t>) ∙</a:t>
            </a:r>
            <a:r>
              <a:rPr lang="ko-KR" altLang="en-US" smtClean="0"/>
              <a:t> </a:t>
            </a:r>
            <a:r>
              <a:rPr lang="en-US" altLang="ko-KR" smtClean="0"/>
              <a:t>[(b</a:t>
            </a:r>
            <a:r>
              <a:rPr lang="en-US" altLang="ko-KR" baseline="-25000" smtClean="0"/>
              <a:t>1</a:t>
            </a:r>
            <a:r>
              <a:rPr lang="en-US" altLang="ko-KR" smtClean="0"/>
              <a:t>,b</a:t>
            </a:r>
            <a:r>
              <a:rPr lang="en-US" altLang="ko-KR" baseline="-25000" smtClean="0"/>
              <a:t>2</a:t>
            </a:r>
            <a:r>
              <a:rPr lang="en-US" altLang="ko-KR" smtClean="0"/>
              <a:t>) + (c</a:t>
            </a:r>
            <a:r>
              <a:rPr lang="en-US" altLang="ko-KR" baseline="-25000" smtClean="0"/>
              <a:t>1</a:t>
            </a:r>
            <a:r>
              <a:rPr lang="en-US" altLang="ko-KR" smtClean="0"/>
              <a:t>,c</a:t>
            </a:r>
            <a:r>
              <a:rPr lang="en-US" altLang="ko-KR" baseline="-25000" smtClean="0"/>
              <a:t>2</a:t>
            </a:r>
            <a:r>
              <a:rPr lang="en-US" altLang="ko-KR" smtClean="0"/>
              <a:t>)]</a:t>
            </a:r>
          </a:p>
          <a:p>
            <a:r>
              <a:rPr lang="en-US" altLang="ko-KR"/>
              <a:t>     = (a</a:t>
            </a:r>
            <a:r>
              <a:rPr lang="en-US" altLang="ko-KR" baseline="-25000"/>
              <a:t>1</a:t>
            </a:r>
            <a:r>
              <a:rPr lang="en-US" altLang="ko-KR"/>
              <a:t>,a</a:t>
            </a:r>
            <a:r>
              <a:rPr lang="en-US" altLang="ko-KR" baseline="-25000"/>
              <a:t>2</a:t>
            </a:r>
            <a:r>
              <a:rPr lang="en-US" altLang="ko-KR"/>
              <a:t>) </a:t>
            </a:r>
            <a:r>
              <a:rPr lang="en-US" altLang="ko-KR" smtClean="0"/>
              <a:t>∙</a:t>
            </a:r>
            <a:r>
              <a:rPr lang="ko-KR" altLang="en-US"/>
              <a:t> </a:t>
            </a:r>
            <a:r>
              <a:rPr lang="en-US" altLang="ko-KR" smtClean="0"/>
              <a:t>(b</a:t>
            </a:r>
            <a:r>
              <a:rPr lang="en-US" altLang="ko-KR" baseline="-25000" smtClean="0"/>
              <a:t>1</a:t>
            </a:r>
            <a:r>
              <a:rPr lang="en-US" altLang="ko-KR" smtClean="0"/>
              <a:t>+c</a:t>
            </a:r>
            <a:r>
              <a:rPr lang="en-US" altLang="ko-KR" baseline="-25000" smtClean="0"/>
              <a:t>1</a:t>
            </a:r>
            <a:r>
              <a:rPr lang="en-US" altLang="ko-KR" smtClean="0"/>
              <a:t>, b</a:t>
            </a:r>
            <a:r>
              <a:rPr lang="en-US" altLang="ko-KR" baseline="-25000" smtClean="0"/>
              <a:t>2</a:t>
            </a:r>
            <a:r>
              <a:rPr lang="en-US" altLang="ko-KR" smtClean="0"/>
              <a:t>+c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b</a:t>
            </a:r>
            <a:r>
              <a:rPr lang="en-US" altLang="ko-KR" baseline="-25000" smtClean="0"/>
              <a:t>1</a:t>
            </a:r>
            <a:r>
              <a:rPr lang="en-US" altLang="ko-KR" smtClean="0"/>
              <a:t>+a</a:t>
            </a:r>
            <a:r>
              <a:rPr lang="en-US" altLang="ko-KR" baseline="-25000" smtClean="0"/>
              <a:t>1</a:t>
            </a:r>
            <a:r>
              <a:rPr lang="en-US" altLang="ko-KR" smtClean="0"/>
              <a:t>c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+a</a:t>
            </a:r>
            <a:r>
              <a:rPr lang="en-US" altLang="ko-KR" baseline="-25000" smtClean="0"/>
              <a:t>2</a:t>
            </a:r>
            <a:r>
              <a:rPr lang="en-US" altLang="ko-KR" smtClean="0"/>
              <a:t>c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b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) + (a</a:t>
            </a:r>
            <a:r>
              <a:rPr lang="en-US" altLang="ko-KR" baseline="-25000" smtClean="0"/>
              <a:t>1</a:t>
            </a:r>
            <a:r>
              <a:rPr lang="en-US" altLang="ko-KR" smtClean="0"/>
              <a:t>c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c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</a:t>
            </a:r>
            <a:r>
              <a:rPr lang="en-US" altLang="ko-KR"/>
              <a:t>a ∙</a:t>
            </a:r>
            <a:r>
              <a:rPr lang="ko-KR" altLang="en-US"/>
              <a:t> </a:t>
            </a:r>
            <a:r>
              <a:rPr lang="en-US" altLang="ko-KR"/>
              <a:t>b + b ∙</a:t>
            </a:r>
            <a:r>
              <a:rPr lang="ko-KR" altLang="en-US"/>
              <a:t> </a:t>
            </a:r>
            <a:r>
              <a:rPr lang="en-US" altLang="ko-KR"/>
              <a:t>c 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5063635" y="4005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567741" y="4005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5538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934921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438977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6799017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324452" y="5085184"/>
            <a:ext cx="2879396" cy="65793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21105" y="602128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accent1"/>
                </a:solidFill>
              </a:rPr>
              <a:t>기하학적 증명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92265" y="6021288"/>
            <a:ext cx="1745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accent1"/>
                </a:solidFill>
              </a:rPr>
              <a:t>좌표를 이용한 증명</a:t>
            </a:r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표준단위벡터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199995" y="4005064"/>
            <a:ext cx="350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 smtClean="0"/>
              <a:t>i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k = 1  (parallel)</a:t>
            </a:r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166579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475656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854410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163487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594318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903395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99995" y="4437112"/>
            <a:ext cx="392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/>
              <a:t>j</a:t>
            </a:r>
            <a:r>
              <a:rPr lang="en-US" altLang="ko-KR" smtClean="0"/>
              <a:t>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k</a:t>
            </a:r>
            <a:r>
              <a:rPr lang="en-US" altLang="ko-KR" smtClean="0"/>
              <a:t>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i</a:t>
            </a:r>
            <a:r>
              <a:rPr lang="en-US" altLang="ko-KR" smtClean="0"/>
              <a:t> = 0  (orthogonal)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166579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475656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854410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163487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594318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2903395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99995" y="5517232"/>
            <a:ext cx="5654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r>
              <a:rPr lang="en-US" altLang="ko-KR" smtClean="0"/>
              <a:t> ∙</a:t>
            </a:r>
            <a:r>
              <a:rPr lang="ko-KR" altLang="en-US" smtClean="0"/>
              <a:t> </a:t>
            </a:r>
            <a:r>
              <a:rPr lang="en-US" altLang="ko-KR"/>
              <a:t>b</a:t>
            </a:r>
            <a:r>
              <a:rPr lang="en-US" altLang="ko-KR" smtClean="0"/>
              <a:t> = ( a</a:t>
            </a:r>
            <a:r>
              <a:rPr lang="en-US" altLang="ko-KR" baseline="-25000" smtClean="0"/>
              <a:t>1</a:t>
            </a:r>
            <a:r>
              <a:rPr lang="en-US" altLang="ko-KR" smtClean="0"/>
              <a:t> i + a</a:t>
            </a:r>
            <a:r>
              <a:rPr lang="en-US" altLang="ko-KR" baseline="-25000" smtClean="0"/>
              <a:t>2</a:t>
            </a:r>
            <a:r>
              <a:rPr lang="en-US" altLang="ko-KR" smtClean="0"/>
              <a:t> j ) ∙ (b</a:t>
            </a:r>
            <a:r>
              <a:rPr lang="en-US" altLang="ko-KR" baseline="-25000" smtClean="0"/>
              <a:t>1</a:t>
            </a:r>
            <a:r>
              <a:rPr lang="en-US" altLang="ko-KR" smtClean="0"/>
              <a:t> i + b</a:t>
            </a:r>
            <a:r>
              <a:rPr lang="en-US" altLang="ko-KR" baseline="-25000" smtClean="0"/>
              <a:t>2</a:t>
            </a:r>
            <a:r>
              <a:rPr lang="en-US" altLang="ko-KR" smtClean="0"/>
              <a:t> j )</a:t>
            </a:r>
          </a:p>
          <a:p>
            <a:r>
              <a:rPr lang="en-US" altLang="ko-KR"/>
              <a:t>       = a</a:t>
            </a:r>
            <a:r>
              <a:rPr lang="en-US" altLang="ko-KR" baseline="-25000"/>
              <a:t>1</a:t>
            </a:r>
            <a:r>
              <a:rPr lang="en-US" altLang="ko-KR"/>
              <a:t>b</a:t>
            </a:r>
            <a:r>
              <a:rPr lang="en-US" altLang="ko-KR" baseline="-25000"/>
              <a:t>1</a:t>
            </a:r>
            <a:r>
              <a:rPr lang="en-US" altLang="ko-KR"/>
              <a:t> i ∙</a:t>
            </a:r>
            <a:r>
              <a:rPr lang="ko-KR" altLang="en-US"/>
              <a:t> </a:t>
            </a:r>
            <a:r>
              <a:rPr lang="en-US" altLang="ko-KR"/>
              <a:t>i </a:t>
            </a:r>
            <a:r>
              <a:rPr lang="en-US" altLang="ko-KR" smtClean="0"/>
              <a:t> + a</a:t>
            </a:r>
            <a:r>
              <a:rPr lang="en-US" altLang="ko-KR" baseline="-25000" smtClean="0"/>
              <a:t>1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 </a:t>
            </a:r>
            <a:r>
              <a:rPr lang="en-US" altLang="ko-KR"/>
              <a:t>i ∙</a:t>
            </a:r>
            <a:r>
              <a:rPr lang="ko-KR" altLang="en-US"/>
              <a:t> </a:t>
            </a:r>
            <a:r>
              <a:rPr lang="en-US" altLang="ko-KR"/>
              <a:t>j </a:t>
            </a:r>
            <a:r>
              <a:rPr lang="en-US" altLang="ko-KR" smtClean="0"/>
              <a:t> + a</a:t>
            </a:r>
            <a:r>
              <a:rPr lang="en-US" altLang="ko-KR" baseline="-25000" smtClean="0"/>
              <a:t>2</a:t>
            </a:r>
            <a:r>
              <a:rPr lang="en-US" altLang="ko-KR" smtClean="0"/>
              <a:t>b</a:t>
            </a:r>
            <a:r>
              <a:rPr lang="en-US" altLang="ko-KR" baseline="-25000" smtClean="0"/>
              <a:t>1</a:t>
            </a:r>
            <a:r>
              <a:rPr lang="en-US" altLang="ko-KR" smtClean="0"/>
              <a:t>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+ a</a:t>
            </a:r>
            <a:r>
              <a:rPr lang="en-US" altLang="ko-KR" baseline="-25000" smtClean="0"/>
              <a:t>2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a</a:t>
            </a:r>
            <a:r>
              <a:rPr lang="en-US" altLang="ko-KR" baseline="-25000" smtClean="0"/>
              <a:t>1</a:t>
            </a:r>
            <a:r>
              <a:rPr lang="en-US" altLang="ko-KR" smtClean="0"/>
              <a:t>b</a:t>
            </a:r>
            <a:r>
              <a:rPr lang="en-US" altLang="ko-KR" baseline="-25000" smtClean="0"/>
              <a:t>1</a:t>
            </a:r>
            <a:r>
              <a:rPr lang="en-US" altLang="ko-KR" smtClean="0"/>
              <a:t> + a</a:t>
            </a:r>
            <a:r>
              <a:rPr lang="en-US" altLang="ko-KR" baseline="-25000" smtClean="0"/>
              <a:t>2</a:t>
            </a:r>
            <a:r>
              <a:rPr lang="en-US" altLang="ko-KR" smtClean="0"/>
              <a:t>b</a:t>
            </a:r>
            <a:r>
              <a:rPr lang="en-US" altLang="ko-KR" baseline="-25000" smtClean="0"/>
              <a:t>2</a:t>
            </a:r>
            <a:r>
              <a:rPr lang="en-US" altLang="ko-KR" smtClean="0"/>
              <a:t>   </a:t>
            </a:r>
            <a:endParaRPr lang="ko-KR" altLang="en-US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1259632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568709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514903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203848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027071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716016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259431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90339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3779912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4088989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00404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531312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6228184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6537261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59632" y="5085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분배법칙 적용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내적으로 구하는 길이와 거리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9995" y="1844824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a =  a</a:t>
            </a:r>
            <a:r>
              <a:rPr lang="en-US" altLang="ko-KR" baseline="30000" smtClean="0"/>
              <a:t>2</a:t>
            </a:r>
            <a:r>
              <a:rPr lang="en-US" altLang="ko-KR" smtClean="0"/>
              <a:t> </a:t>
            </a:r>
            <a:r>
              <a:rPr lang="en-US" altLang="ko-KR"/>
              <a:t>=  a 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259632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568709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915816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699792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699792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43608" y="2356544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(a - b) ∙</a:t>
            </a:r>
            <a:r>
              <a:rPr lang="ko-KR" altLang="en-US"/>
              <a:t> </a:t>
            </a:r>
            <a:r>
              <a:rPr lang="en-US" altLang="ko-KR" smtClean="0"/>
              <a:t>(a – b) =  a – b 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cxnSp>
        <p:nvCxnSpPr>
          <p:cNvPr id="56" name="직선 연결선 55"/>
          <p:cNvCxnSpPr/>
          <p:nvPr/>
        </p:nvCxnSpPr>
        <p:spPr>
          <a:xfrm>
            <a:off x="3131840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79912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127014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60503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217932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51421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313184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585903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584" y="3356992"/>
            <a:ext cx="5075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벡터의 길이를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과 </a:t>
            </a:r>
            <a:r>
              <a:rPr lang="en-US" altLang="ko-KR" smtClean="0"/>
              <a:t>(-3,1,2) </a:t>
            </a:r>
            <a:r>
              <a:rPr lang="ko-KR" altLang="en-US" smtClean="0"/>
              <a:t>두 벡터의 거리를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(1,1) </a:t>
            </a:r>
            <a:r>
              <a:rPr lang="ko-KR" altLang="en-US" smtClean="0"/>
              <a:t>과 거리가 </a:t>
            </a:r>
            <a:r>
              <a:rPr lang="en-US" altLang="ko-KR" smtClean="0"/>
              <a:t>1</a:t>
            </a:r>
            <a:r>
              <a:rPr lang="ko-KR" altLang="en-US" smtClean="0"/>
              <a:t>인 모든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95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148478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1. (1,0)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584" y="256490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2. (1,1)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-x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584" y="3663245"/>
            <a:ext cx="556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3. (1, 0, 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0,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584" y="4743365"/>
            <a:ext cx="5641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4. (1, 1, 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+ z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z = -x - 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7584" y="582823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5. (1, 1, 1) </a:t>
            </a:r>
            <a:r>
              <a:rPr lang="ko-KR" altLang="en-US" smtClean="0"/>
              <a:t>과 </a:t>
            </a:r>
            <a:r>
              <a:rPr lang="en-US" altLang="ko-KR" smtClean="0"/>
              <a:t>(-1, 1, 0) </a:t>
            </a:r>
            <a:r>
              <a:rPr lang="ko-KR" altLang="en-US" smtClean="0"/>
              <a:t>두</a:t>
            </a:r>
            <a:r>
              <a:rPr lang="en-US" altLang="ko-KR" smtClean="0"/>
              <a:t> </a:t>
            </a:r>
            <a:r>
              <a:rPr lang="ko-KR" altLang="en-US" smtClean="0"/>
              <a:t>벡터와 수직인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453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정사영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The dot product - Math In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957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80112" y="27809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639749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948826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639749" y="3150260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52120" y="317514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9" name="TextBox 8"/>
          <p:cNvSpPr txBox="1"/>
          <p:nvPr/>
        </p:nvSpPr>
        <p:spPr>
          <a:xfrm>
            <a:off x="6300192" y="2987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347231" y="301964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93692" y="43936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253329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62406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53329" y="4762979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65700" y="47878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29" name="TextBox 28"/>
          <p:cNvSpPr txBox="1"/>
          <p:nvPr/>
        </p:nvSpPr>
        <p:spPr>
          <a:xfrm>
            <a:off x="6913772" y="46003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96081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89612" y="460037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 -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63665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58201" y="227687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로의 정사영 벡터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92050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58201" y="3827209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와 수직인 성분 벡터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268525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92050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정규직교좌표계와 벡터성분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58201" y="182931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1869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652120" y="18765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258201" y="226258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j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268525" y="230277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652120" y="23097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58201" y="269962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k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268525" y="273981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652120" y="27468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00192" y="227687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의미는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7584" y="4293096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  = ( a1 i + a2 j + a3 k )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  = a1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837908" y="433328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221503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128090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84380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56388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4067944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899592" y="5013176"/>
            <a:ext cx="432048" cy="5040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19672" y="508518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= (a ∙ i)  i  +  (a ∙ j)  j  +  (a ∙ k) k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69168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1957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483768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277180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419872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707904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9959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703595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991627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79659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89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평면에서의 직선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81758" y="1916832"/>
            <a:ext cx="1037914" cy="16654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3968" y="1916832"/>
            <a:ext cx="2387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 + b</a:t>
            </a:r>
          </a:p>
          <a:p>
            <a:r>
              <a:rPr lang="en-US" altLang="ko-KR" smtClean="0"/>
              <a:t>ax + by + c = 0</a:t>
            </a:r>
          </a:p>
          <a:p>
            <a:r>
              <a:rPr lang="en-US" altLang="ko-KR" smtClean="0"/>
              <a:t>a(x-x0) + b(y-y0) = 0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182618" y="3160861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758682" y="2967335"/>
            <a:ext cx="2294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(x, ax + b)</a:t>
            </a:r>
          </a:p>
          <a:p>
            <a:r>
              <a:rPr lang="en-US" altLang="ko-KR" smtClean="0"/>
              <a:t>(x, -(a/b)x - c/b)</a:t>
            </a:r>
          </a:p>
          <a:p>
            <a:r>
              <a:rPr lang="en-US" altLang="ko-KR" smtClean="0"/>
              <a:t>(x, -(a/b)(x-x0) + y0)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5024" y="4365104"/>
            <a:ext cx="4336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* </a:t>
            </a:r>
            <a:r>
              <a:rPr lang="en-US" altLang="ko-KR" smtClean="0"/>
              <a:t>(t, 2t + 1) </a:t>
            </a:r>
            <a:r>
              <a:rPr lang="ko-KR" altLang="en-US" smtClean="0"/>
              <a:t>은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(t, 2t +1)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2x + 1</a:t>
            </a:r>
          </a:p>
          <a:p>
            <a:endParaRPr lang="en-US" altLang="ko-KR"/>
          </a:p>
          <a:p>
            <a:r>
              <a:rPr lang="ko-KR" altLang="en-US" smtClean="0"/>
              <a:t>* </a:t>
            </a:r>
            <a:r>
              <a:rPr lang="en-US" altLang="ko-KR" smtClean="0"/>
              <a:t>(2t, 2t + 1) </a:t>
            </a:r>
            <a:r>
              <a:rPr lang="ko-KR" altLang="en-US" smtClean="0"/>
              <a:t>은 어떤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(2t, 2t + 1)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t=x/2 , y = x + 1</a:t>
            </a:r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5246450" y="4941168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4128" y="4725144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t</a:t>
            </a:r>
            <a:r>
              <a:rPr lang="ko-KR" altLang="en-US" smtClean="0"/>
              <a:t>를 매개변수라고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(x, y) = x  </a:t>
            </a:r>
            <a:r>
              <a:rPr lang="ko-KR" altLang="en-US" smtClean="0"/>
              <a:t>처럼 벡터로 표현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6849878" y="53604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 없이 벡터로 직선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111070" y="2050449"/>
            <a:ext cx="796634" cy="1239774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284364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63235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8927" y="18424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960522" y="19237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1880" y="184247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원점을 지나는 직선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95936" y="2276872"/>
            <a:ext cx="1867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y = (a</a:t>
            </a:r>
            <a:r>
              <a:rPr lang="en-US" altLang="ko-KR" baseline="-25000" smtClean="0"/>
              <a:t>2</a:t>
            </a:r>
            <a:r>
              <a:rPr lang="en-US" altLang="ko-KR" smtClean="0"/>
              <a:t>/a</a:t>
            </a:r>
            <a:r>
              <a:rPr lang="en-US" altLang="ko-KR" baseline="-25000" smtClean="0"/>
              <a:t>1</a:t>
            </a:r>
            <a:r>
              <a:rPr lang="en-US" altLang="ko-KR" smtClean="0"/>
              <a:t>)x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115616" y="4045147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5485307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54132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54978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388144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4133442"/>
            <a:ext cx="351284" cy="1311782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486018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640" y="504396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463235" y="51252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75656" y="40248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07251" y="410610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404280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411715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4477195"/>
            <a:ext cx="2872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) + (b</a:t>
            </a:r>
            <a:r>
              <a:rPr lang="en-US" altLang="ko-KR" baseline="-25000" smtClean="0"/>
              <a:t>1</a:t>
            </a:r>
            <a:r>
              <a:rPr lang="en-US" altLang="ko-KR" smtClean="0"/>
              <a:t>,b</a:t>
            </a:r>
            <a:r>
              <a:rPr lang="en-US" altLang="ko-KR" baseline="-25000" smtClean="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y = (a</a:t>
            </a:r>
            <a:r>
              <a:rPr lang="en-US" altLang="ko-KR" baseline="-25000" smtClean="0"/>
              <a:t>2</a:t>
            </a:r>
            <a:r>
              <a:rPr lang="en-US" altLang="ko-KR" smtClean="0"/>
              <a:t>/a</a:t>
            </a:r>
            <a:r>
              <a:rPr lang="en-US" altLang="ko-KR" baseline="-25000" smtClean="0"/>
              <a:t>1</a:t>
            </a:r>
            <a:r>
              <a:rPr lang="en-US" altLang="ko-KR" smtClean="0"/>
              <a:t>)</a:t>
            </a:r>
            <a:r>
              <a:rPr lang="ko-KR" altLang="en-US" smtClean="0"/>
              <a:t>*</a:t>
            </a:r>
            <a:r>
              <a:rPr lang="en-US" altLang="ko-KR" smtClean="0"/>
              <a:t>(x-b</a:t>
            </a:r>
            <a:r>
              <a:rPr lang="en-US" altLang="ko-KR" baseline="-25000" smtClean="0"/>
              <a:t>1</a:t>
            </a:r>
            <a:r>
              <a:rPr lang="en-US" altLang="ko-KR" smtClean="0"/>
              <a:t>) + b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56520" y="4977512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480430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486916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539552" y="3717032"/>
            <a:ext cx="1181930" cy="2088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004048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36125" y="6309320"/>
            <a:ext cx="4152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accent1"/>
                </a:solidFill>
              </a:rPr>
              <a:t>* 벡터로 표현한 식은 </a:t>
            </a:r>
            <a:r>
              <a:rPr lang="en-US" altLang="ko-KR" sz="1400" smtClean="0">
                <a:solidFill>
                  <a:schemeClr val="accent1"/>
                </a:solidFill>
              </a:rPr>
              <a:t>n</a:t>
            </a:r>
            <a:r>
              <a:rPr lang="ko-KR" altLang="en-US" sz="1400" smtClean="0">
                <a:solidFill>
                  <a:schemeClr val="accent1"/>
                </a:solidFill>
              </a:rPr>
              <a:t>차원에서도 적용 가능하다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벡터와 행렬과 데이터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49593" y="24356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49593" y="407979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데이터들의 묶음</a:t>
            </a:r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347864" y="2360897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347864" y="4005064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52948" y="24356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벡터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2948" y="40797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행렬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292080" y="2360897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292080" y="4005064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32953" y="243563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(1.1, 2.7, -3.2)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146137" y="3852010"/>
                <a:ext cx="1719573" cy="836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1.1 2.7 −3.2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−1.7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37" y="3852010"/>
                <a:ext cx="1719573" cy="836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756361" y="5554651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smtClean="0"/>
              <a:t>이미지는 벡터와 행렬로 표현할 수 있을까</a:t>
            </a:r>
            <a:r>
              <a:rPr lang="en-US" altLang="ko-KR" sz="1400" smtClean="0"/>
              <a:t>?</a:t>
            </a:r>
          </a:p>
          <a:p>
            <a:r>
              <a:rPr lang="en-US" altLang="ko-KR" sz="1400" smtClean="0"/>
              <a:t>※ </a:t>
            </a:r>
            <a:r>
              <a:rPr lang="ko-KR" altLang="en-US" sz="1400" smtClean="0"/>
              <a:t>한 문장을 벡터나 행렬로 표현해 보자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371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점을 지나는 직선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2452813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74458" y="233407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306053" y="241537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13424" y="207721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2145019" y="21585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1842479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와 </a:t>
            </a:r>
            <a:r>
              <a:rPr lang="en-US" altLang="ko-KR" smtClean="0"/>
              <a:t>b</a:t>
            </a:r>
            <a:r>
              <a:rPr lang="ko-KR" altLang="en-US" smtClean="0"/>
              <a:t> 두 점을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227687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(a  - b) +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39552" y="2973310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260397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266883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323528" y="2364364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139952" y="187674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652120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95936" y="271821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+ (1 – t)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067944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667096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783715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95936" y="315955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</a:t>
            </a:r>
            <a:r>
              <a:rPr lang="en-US" altLang="ko-KR" baseline="-25000" smtClean="0"/>
              <a:t>1</a:t>
            </a:r>
            <a:r>
              <a:rPr lang="en-US" altLang="ko-KR" smtClean="0"/>
              <a:t> a + t</a:t>
            </a:r>
            <a:r>
              <a:rPr lang="en-US" altLang="ko-KR" baseline="-25000" smtClean="0"/>
              <a:t>2</a:t>
            </a:r>
            <a:r>
              <a:rPr lang="en-US" altLang="ko-KR" smtClean="0"/>
              <a:t> b  (t</a:t>
            </a:r>
            <a:r>
              <a:rPr lang="en-US" altLang="ko-KR" baseline="-25000" smtClean="0"/>
              <a:t>1</a:t>
            </a:r>
            <a:r>
              <a:rPr lang="en-US" altLang="ko-KR" smtClean="0"/>
              <a:t>+t</a:t>
            </a:r>
            <a:r>
              <a:rPr lang="en-US" altLang="ko-KR" baseline="-25000" smtClean="0"/>
              <a:t>2</a:t>
            </a:r>
            <a:r>
              <a:rPr lang="en-US" altLang="ko-KR" smtClean="0"/>
              <a:t>=1)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06794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75603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550810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115616" y="4150811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7544" y="5590971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5024" y="55189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422703" y="560351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81758" y="398710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1124372" y="4573978"/>
            <a:ext cx="479214" cy="97691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558560" y="461191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690155" y="46932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491880" y="4148466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에 수직이고 원점에서 최단거리가 </a:t>
            </a:r>
            <a:r>
              <a:rPr lang="en-US" altLang="ko-KR" smtClean="0"/>
              <a:t>d </a:t>
            </a:r>
            <a:r>
              <a:rPr lang="ko-KR" altLang="en-US" smtClean="0"/>
              <a:t>인 직선</a:t>
            </a:r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3563888" y="42228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995936" y="4582859"/>
            <a:ext cx="20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 x ∙ a )/a = d</a:t>
            </a:r>
          </a:p>
          <a:p>
            <a:r>
              <a:rPr lang="en-US" altLang="ko-KR" smtClean="0"/>
              <a:t>a</a:t>
            </a:r>
            <a:r>
              <a:rPr lang="en-US" altLang="ko-KR" baseline="-25000" smtClean="0"/>
              <a:t>1</a:t>
            </a:r>
            <a:r>
              <a:rPr lang="ko-KR" altLang="en-US" smtClean="0"/>
              <a:t>*</a:t>
            </a:r>
            <a:r>
              <a:rPr lang="en-US" altLang="ko-KR" smtClean="0"/>
              <a:t>x + a</a:t>
            </a:r>
            <a:r>
              <a:rPr lang="en-US" altLang="ko-KR" baseline="-25000" smtClean="0"/>
              <a:t>2</a:t>
            </a:r>
            <a:r>
              <a:rPr lang="ko-KR" altLang="en-US" smtClean="0"/>
              <a:t>*</a:t>
            </a:r>
            <a:r>
              <a:rPr lang="en-US" altLang="ko-KR" smtClean="0"/>
              <a:t>y = a</a:t>
            </a:r>
            <a:r>
              <a:rPr lang="ko-KR" altLang="en-US" smtClean="0"/>
              <a:t>*</a:t>
            </a:r>
            <a:r>
              <a:rPr lang="en-US" altLang="ko-KR" smtClean="0"/>
              <a:t>d</a:t>
            </a:r>
            <a:endParaRPr lang="ko-KR" altLang="en-US"/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419953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455957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56520" y="5083176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7544" y="50758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99139" y="514075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51520" y="4276655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75061" y="1838603"/>
            <a:ext cx="3393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mtClean="0"/>
              <a:t>ax + by + cz = d</a:t>
            </a:r>
            <a:endParaRPr lang="ko-KR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(a,b,c)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∙</m:t>
                    </m:r>
                  </m:oMath>
                </a14:m>
                <a:r>
                  <a:rPr lang="en-US" altLang="ko-KR" smtClean="0"/>
                  <a:t>(x,y,z) = d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수직이고 거리가 </a:t>
                </a:r>
                <a:r>
                  <a:rPr lang="en-US" altLang="ko-KR" smtClean="0"/>
                  <a:t>d/n </a:t>
                </a:r>
                <a:r>
                  <a:rPr lang="ko-KR" altLang="en-US" smtClean="0"/>
                  <a:t>인 평면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blipFill>
                <a:blip r:embed="rId2"/>
                <a:stretch>
                  <a:fillRect l="-685" r="-685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연결선 63"/>
          <p:cNvCxnSpPr/>
          <p:nvPr/>
        </p:nvCxnSpPr>
        <p:spPr>
          <a:xfrm>
            <a:off x="2411760" y="371429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411760" y="5422593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339752" y="53751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24764" y="594890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499992" y="541822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2231740" y="5105880"/>
            <a:ext cx="168975" cy="308256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547664" y="5435135"/>
            <a:ext cx="864096" cy="99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864213" y="36582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20103058">
            <a:off x="1333574" y="4566664"/>
            <a:ext cx="1584176" cy="484412"/>
          </a:xfrm>
          <a:prstGeom prst="parallelogram">
            <a:avLst>
              <a:gd name="adj" fmla="val 575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051720" y="4808866"/>
            <a:ext cx="360040" cy="6093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blipFill>
                <a:blip r:embed="rId3"/>
                <a:stretch>
                  <a:fillRect t="-3279"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85106" y="5013176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거리는 </a:t>
            </a:r>
            <a:r>
              <a:rPr lang="en-US" altLang="ko-KR" sz="1100" smtClean="0"/>
              <a:t>d/n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7623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방정식의</a:t>
            </a:r>
            <a:r>
              <a:rPr lang="en-US" altLang="ko-KR"/>
              <a:t> </a:t>
            </a:r>
            <a:r>
              <a:rPr lang="ko-KR" altLang="en-US" smtClean="0"/>
              <a:t>이해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x + 2y +3z = 1</a:t>
                </a:r>
              </a:p>
              <a:p>
                <a:pPr algn="ctr"/>
                <a:r>
                  <a:rPr lang="ko-KR" altLang="en-US" smtClean="0"/>
                  <a:t>이 평면의 속성은</a:t>
                </a:r>
                <a:r>
                  <a:rPr lang="en-US" altLang="ko-KR" smtClean="0"/>
                  <a:t>?</a:t>
                </a:r>
              </a:p>
              <a:p>
                <a:pPr algn="ctr"/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(x + 2y + 3z)/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endParaRPr lang="en-US" altLang="ko-KR" smtClean="0"/>
              </a:p>
              <a:p>
                <a:pPr algn="ctr"/>
                <a:endParaRPr lang="en-US" altLang="ko-KR" smtClean="0"/>
              </a:p>
              <a:p>
                <a:pPr algn="ctr"/>
                <a:r>
                  <a:rPr lang="en-US" altLang="ko-KR" smtClean="0"/>
                  <a:t>(1, 2, 3)/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고</m:t>
                    </m:r>
                  </m:oMath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ko-KR" altLang="en-US" smtClean="0"/>
                  <a:t>원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r>
                  <a:rPr lang="ko-KR" altLang="en-US" smtClean="0"/>
                  <a:t> 인 평면</a:t>
                </a:r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(1,0,0), (0,1/2,0), (0,0,1/3) </a:t>
                </a:r>
                <a:r>
                  <a:rPr lang="ko-KR" altLang="en-US" smtClean="0"/>
                  <a:t>을 지나는 평면</a:t>
                </a:r>
                <a:endParaRPr lang="ko-KR" altLang="en-US"/>
              </a:p>
              <a:p>
                <a:pPr algn="ctr"/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blipFill>
                <a:blip r:embed="rId2"/>
                <a:stretch>
                  <a:fillRect l="-694" t="-1136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771800" y="2564904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 생성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원점에서의 거리가 </a:t>
                </a:r>
                <a:r>
                  <a:rPr lang="en-US" altLang="ko-KR" smtClean="0"/>
                  <a:t>d 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blipFill>
                <a:blip r:embed="rId2"/>
                <a:stretch>
                  <a:fillRect l="-683" t="-19672" r="-2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𝑎𝑑</m:t>
                    </m:r>
                  </m:oMath>
                </a14:m>
                <a:r>
                  <a:rPr lang="ko-KR" altLang="en-US" smtClean="0"/>
                  <a:t>    또는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(a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x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y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z = ad)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  <a:blipFill>
                <a:blip r:embed="rId3"/>
                <a:stretch>
                  <a:fillRect t="-11321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ko-KR" altLang="en-US" smtClean="0"/>
                  <a:t>를</a:t>
                </a:r>
                <a:r>
                  <a:rPr lang="en-US" altLang="ko-KR"/>
                  <a:t> </a:t>
                </a:r>
                <a:r>
                  <a:rPr lang="ko-KR" altLang="en-US" smtClean="0"/>
                  <a:t>지나는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blipFill>
                <a:blip r:embed="rId4"/>
                <a:stretch>
                  <a:fillRect l="-892" t="-8824" r="-594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(x-b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(y-b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(z-b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) = 0</a:t>
                </a:r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  <a:blipFill>
                <a:blip r:embed="rId5"/>
                <a:stretch>
                  <a:fillRect t="-5310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평행하고 원점에서의 거리가 </a:t>
                </a:r>
                <a:r>
                  <a:rPr lang="en-US" altLang="ko-KR" smtClean="0"/>
                  <a:t>2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blipFill>
                <a:blip r:embed="rId6"/>
                <a:stretch>
                  <a:fillRect l="-560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평</m:t>
                    </m:r>
                  </m:oMath>
                </a14:m>
                <a:r>
                  <a:rPr lang="ko-KR" altLang="en-US" smtClean="0"/>
                  <a:t>면과 </a:t>
                </a:r>
                <a:r>
                  <a:rPr lang="en-US" altLang="ko-KR" smtClean="0"/>
                  <a:t>(1,1,1) </a:t>
                </a:r>
                <a:r>
                  <a:rPr lang="ko-KR" altLang="en-US" smtClean="0"/>
                  <a:t>점과의 거리는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blipFill>
                <a:blip r:embed="rId7"/>
                <a:stretch>
                  <a:fillRect l="-704" t="-6452" r="-3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7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벡터와 평행한 평면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2"/>
            <a:ext cx="2724150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513" y="2684561"/>
            <a:ext cx="2162175" cy="342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132856"/>
            <a:ext cx="2209800" cy="371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4487118"/>
            <a:ext cx="5334000" cy="409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5106729"/>
            <a:ext cx="2209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두개가 만나면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보통</a:t>
            </a:r>
            <a:r>
              <a:rPr lang="en-US" altLang="ko-KR" sz="2000" smtClean="0"/>
              <a:t>, </a:t>
            </a:r>
            <a:r>
              <a:rPr lang="ko-KR" altLang="en-US" sz="2000" smtClean="0"/>
              <a:t>평면 두개가 만나는 부분은 직선이 된다</a:t>
            </a:r>
            <a:endParaRPr lang="en-US" altLang="ko-KR" sz="2000" smtClean="0"/>
          </a:p>
          <a:p>
            <a:r>
              <a:rPr lang="ko-KR" altLang="en-US" sz="2000" smtClean="0"/>
              <a:t>직선이 되지 않는 경우는</a:t>
            </a:r>
            <a:r>
              <a:rPr lang="en-US" altLang="ko-KR" sz="2000" smtClean="0"/>
              <a:t>?</a:t>
            </a:r>
          </a:p>
          <a:p>
            <a:pPr lvl="1"/>
            <a:r>
              <a:rPr lang="ko-KR" altLang="en-US" sz="1600" smtClean="0"/>
              <a:t>두 평면이 같다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두 평면이 평행하다 </a:t>
            </a: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x+y+z=2)</a:t>
            </a:r>
          </a:p>
          <a:p>
            <a:r>
              <a:rPr lang="ko-KR" altLang="en-US" sz="2000" smtClean="0"/>
              <a:t>그러므로</a:t>
            </a:r>
            <a:r>
              <a:rPr lang="en-US" altLang="ko-KR" sz="2000" smtClean="0"/>
              <a:t>, </a:t>
            </a:r>
            <a:r>
              <a:rPr lang="ko-KR" altLang="en-US" sz="2000" smtClean="0"/>
              <a:t>두 평면이 평행하지 않으면 반드시 직선이 된다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평행하지 않은 두 평면은 반드시 어디에선가 만난다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다른 말로 하면</a:t>
            </a:r>
            <a:r>
              <a:rPr lang="en-US" altLang="ko-KR" sz="1600" smtClean="0"/>
              <a:t>, </a:t>
            </a:r>
            <a:r>
              <a:rPr lang="ko-KR" altLang="en-US" sz="1600" smtClean="0"/>
              <a:t>수직인 벡터가 서로 다르면 반드시 만난다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x+y+2z=1)</a:t>
            </a:r>
          </a:p>
          <a:p>
            <a:r>
              <a:rPr lang="en-US" altLang="ko-KR" sz="2000" smtClean="0"/>
              <a:t>x+y+z=1 </a:t>
            </a:r>
            <a:r>
              <a:rPr lang="ko-KR" altLang="en-US" sz="2000" smtClean="0"/>
              <a:t>과 </a:t>
            </a:r>
            <a:r>
              <a:rPr lang="en-US" altLang="ko-KR" sz="2000" smtClean="0"/>
              <a:t>x-y+z=1 </a:t>
            </a:r>
            <a:r>
              <a:rPr lang="ko-KR" altLang="en-US" sz="2000" smtClean="0"/>
              <a:t>이 만나는 직선을 구하시오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두 식을 조합해 보면 </a:t>
            </a:r>
            <a:r>
              <a:rPr lang="en-US" altLang="ko-KR" sz="1600" smtClean="0"/>
              <a:t>y=0, x+z=1</a:t>
            </a:r>
          </a:p>
          <a:p>
            <a:pPr lvl="1"/>
            <a:r>
              <a:rPr lang="en-US" altLang="ko-KR" sz="1600" smtClean="0"/>
              <a:t>(x,y,z) = (x,0,-x+1) </a:t>
            </a:r>
            <a:r>
              <a:rPr lang="ko-KR" altLang="en-US" sz="1600" smtClean="0"/>
              <a:t>또는 </a:t>
            </a:r>
            <a:r>
              <a:rPr lang="en-US" altLang="ko-KR" sz="1600" smtClean="0"/>
              <a:t>(x,y,z) = (t,0,-t+1)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 직선의 방정식은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9224" y="198920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1232" y="2063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3280" y="2423596"/>
            <a:ext cx="3690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) + (b</a:t>
            </a:r>
            <a:r>
              <a:rPr lang="en-US" altLang="ko-KR" baseline="-25000" smtClean="0"/>
              <a:t>1</a:t>
            </a:r>
            <a:r>
              <a:rPr lang="en-US" altLang="ko-KR" smtClean="0"/>
              <a:t>, b</a:t>
            </a:r>
            <a:r>
              <a:rPr lang="en-US" altLang="ko-KR" baseline="-25000" smtClean="0"/>
              <a:t>2</a:t>
            </a:r>
            <a:r>
              <a:rPr lang="en-US" altLang="ko-KR" smtClean="0"/>
              <a:t>, 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    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t+b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t+b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t+b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3528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934440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71392" y="20234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41540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59632" y="4437112"/>
            <a:ext cx="5014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2</a:t>
            </a:r>
            <a:r>
              <a:rPr lang="ko-KR" altLang="en-US" smtClean="0"/>
              <a:t>차원과 동일한 방식이다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매개변수 </a:t>
            </a:r>
            <a:r>
              <a:rPr lang="en-US" altLang="ko-KR" smtClean="0"/>
              <a:t>t </a:t>
            </a:r>
            <a:r>
              <a:rPr lang="ko-KR" altLang="en-US" smtClean="0"/>
              <a:t>로 좌표를 표현할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평면 </a:t>
            </a:r>
            <a:r>
              <a:rPr lang="en-US" altLang="ko-KR" smtClean="0"/>
              <a:t>2</a:t>
            </a:r>
            <a:r>
              <a:rPr lang="ko-KR" altLang="en-US" smtClean="0"/>
              <a:t>개가 만나는 방식으로도 구할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직선 두개는 반드시 만날까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408194" y="1821877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16950" y="3262037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15281" y="327457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74336" y="16581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416950" y="2429866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403648" y="263691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67036" y="23111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598631" y="239242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002" y="205426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37597" y="21355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32130" y="2950363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5179" y="258103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16774" y="264589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16106" y="2341417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874336" y="322195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87318" y="362351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개념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행렬이란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4371" y="3933056"/>
            <a:ext cx="75440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1 : </a:t>
            </a:r>
            <a:r>
              <a:rPr lang="ko-KR" altLang="en-US" sz="1600" smtClean="0"/>
              <a:t>숫자들을 직사각형 형태로 묶어 놓은 것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2 : </a:t>
            </a:r>
            <a:r>
              <a:rPr lang="ko-KR" altLang="en-US" sz="1600" smtClean="0"/>
              <a:t>데이터의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ko-KR" altLang="en-US" sz="1600" smtClean="0"/>
              <a:t>학생 </a:t>
            </a:r>
            <a:r>
              <a:rPr lang="en-US" altLang="ko-KR" sz="1600" smtClean="0"/>
              <a:t>3</a:t>
            </a:r>
            <a:r>
              <a:rPr lang="ko-KR" altLang="en-US" sz="1600" smtClean="0"/>
              <a:t>명의 </a:t>
            </a:r>
            <a:r>
              <a:rPr lang="en-US" altLang="ko-KR" sz="1600" smtClean="0"/>
              <a:t>3</a:t>
            </a:r>
            <a:r>
              <a:rPr lang="ko-KR" altLang="en-US" sz="1600" smtClean="0"/>
              <a:t>과목 성적 테이블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3 : </a:t>
            </a:r>
            <a:r>
              <a:rPr lang="ko-KR" altLang="en-US" sz="1600" smtClean="0"/>
              <a:t>벡터</a:t>
            </a:r>
            <a:r>
              <a:rPr lang="en-US" altLang="ko-KR" sz="1600" smtClean="0"/>
              <a:t>(</a:t>
            </a:r>
            <a:r>
              <a:rPr lang="ko-KR" altLang="en-US" sz="1600" smtClean="0"/>
              <a:t>점</a:t>
            </a:r>
            <a:r>
              <a:rPr lang="en-US" altLang="ko-KR" sz="1600" smtClean="0"/>
              <a:t>)</a:t>
            </a:r>
            <a:r>
              <a:rPr lang="ko-KR" altLang="en-US" sz="1600" smtClean="0"/>
              <a:t>들의 집합 </a:t>
            </a:r>
            <a:r>
              <a:rPr lang="en-US" altLang="ko-KR" sz="1600" smtClean="0">
                <a:sym typeface="Wingdings" panose="05000000000000000000" pitchFamily="2" charset="2"/>
              </a:rPr>
              <a:t> (1,2,3), (4,5,6), (7,8,9) </a:t>
            </a:r>
            <a:r>
              <a:rPr lang="ko-KR" altLang="en-US" sz="1600" smtClean="0">
                <a:sym typeface="Wingdings" panose="05000000000000000000" pitchFamily="2" charset="2"/>
              </a:rPr>
              <a:t>또는 </a:t>
            </a:r>
            <a:r>
              <a:rPr lang="en-US" altLang="ko-KR" sz="1600" smtClean="0">
                <a:sym typeface="Wingdings" panose="05000000000000000000" pitchFamily="2" charset="2"/>
              </a:rPr>
              <a:t>(1,4,7), (2,5,8), (3,6,9)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4 : </a:t>
            </a:r>
            <a:r>
              <a:rPr lang="ko-KR" altLang="en-US" sz="1600" smtClean="0">
                <a:sym typeface="Wingdings" panose="05000000000000000000" pitchFamily="2" charset="2"/>
              </a:rPr>
              <a:t>일차연립방정식 </a:t>
            </a:r>
            <a:r>
              <a:rPr lang="en-US" altLang="ko-KR" sz="1600" smtClean="0">
                <a:sym typeface="Wingdings" panose="05000000000000000000" pitchFamily="2" charset="2"/>
              </a:rPr>
              <a:t> x+2y+3x=1, 4x+5y+6z=1, 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5 : </a:t>
            </a:r>
            <a:r>
              <a:rPr lang="ko-KR" altLang="en-US" sz="1600" smtClean="0">
                <a:sym typeface="Wingdings" panose="05000000000000000000" pitchFamily="2" charset="2"/>
              </a:rPr>
              <a:t>평면방정식의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en-US" altLang="ko-KR" sz="1600">
                <a:sym typeface="Wingdings" panose="05000000000000000000" pitchFamily="2" charset="2"/>
              </a:rPr>
              <a:t>x+2y+3x=1, 4x+5y+6z=1, </a:t>
            </a:r>
            <a:r>
              <a:rPr lang="en-US" altLang="ko-KR" sz="1600" smtClean="0">
                <a:sym typeface="Wingdings" panose="05000000000000000000" pitchFamily="2" charset="2"/>
              </a:rPr>
              <a:t>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6 : </a:t>
            </a:r>
            <a:r>
              <a:rPr lang="ko-KR" altLang="en-US" sz="1600" smtClean="0">
                <a:sym typeface="Wingdings" panose="05000000000000000000" pitchFamily="2" charset="2"/>
              </a:rPr>
              <a:t>한 벡터를 다른 벡터로 변환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2629314" y="630932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rgbClr val="FF0000"/>
                </a:solidFill>
              </a:rPr>
              <a:t>모두 설명이 다르지만 같은 의미이다</a:t>
            </a:r>
            <a:endParaRPr lang="ko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행과 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17461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첫번째행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7461" y="3725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두번째행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17461" y="41273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세</a:t>
            </a:r>
            <a:r>
              <a:rPr lang="ko-KR" altLang="en-US" smtClean="0"/>
              <a:t>번째행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80833" y="3645024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80833" y="4120953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21201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첫번째열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64096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두번째열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90977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세번째열</a:t>
            </a:r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563256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9260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기본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모양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  <a:blipFill>
                <a:blip r:embed="rId2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2X3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  <a:blipFill>
                <a:blip r:embed="rId3"/>
                <a:stretch>
                  <a:fillRect r="-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3X2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  <a:blipFill>
                <a:blip r:embed="rId4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1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3X1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  <a:blipFill>
                <a:blip r:embed="rId5"/>
                <a:stretch>
                  <a:fillRect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1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1X3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  <a:blipFill>
                <a:blip r:embed="rId6"/>
                <a:stretch>
                  <a:fillRect t="-8197" r="-43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0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스칼라곱과 덧셈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06824" y="278092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학생들의 성적을 </a:t>
            </a:r>
            <a:r>
              <a:rPr lang="en-US" altLang="ko-KR" sz="1200" smtClean="0"/>
              <a:t>2</a:t>
            </a:r>
            <a:r>
              <a:rPr lang="ko-KR" altLang="en-US" sz="1200" smtClean="0"/>
              <a:t>배로 만든다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</a:t>
                </a:r>
                <a:endParaRPr lang="ko-KR" altLang="en-US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  <a:blipFill>
                <a:blip r:embed="rId5"/>
                <a:stretch>
                  <a:fillRect r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3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5 7 7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9 9 9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6"/>
          <p:cNvSpPr/>
          <p:nvPr/>
        </p:nvSpPr>
        <p:spPr>
          <a:xfrm>
            <a:off x="2122871" y="1916832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546719" y="3716134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1 0 1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2 1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 6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600733" y="4560198"/>
            <a:ext cx="241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1</a:t>
            </a:r>
            <a:r>
              <a:rPr lang="ko-KR" altLang="en-US" sz="1200" smtClean="0"/>
              <a:t>학기 성적과 </a:t>
            </a:r>
            <a:r>
              <a:rPr lang="en-US" altLang="ko-KR" sz="1200" smtClean="0"/>
              <a:t>2</a:t>
            </a:r>
            <a:r>
              <a:rPr lang="ko-KR" altLang="en-US" sz="1200" smtClean="0"/>
              <a:t>학기 성적을 더함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smtClean="0">
                    <a:sym typeface="Wingdings" panose="05000000000000000000" pitchFamily="2" charset="2"/>
                  </a:rPr>
                  <a:t>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1 2 3</m:t>
                        </m:r>
                      </m:e>
                    </m:d>
                  </m:oMath>
                </a14:m>
                <a:r>
                  <a:rPr lang="ko-KR" altLang="en-US" smtClean="0">
                    <a:sym typeface="Wingdings" panose="05000000000000000000" pitchFamily="2" charset="2"/>
                  </a:rPr>
                  <a:t> 은 더할 수 없다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덧셈은 모양이 같아야 함 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/>
              <a:t>행렬은 신경망의 핵심 도구이다</a:t>
            </a:r>
            <a:endParaRPr lang="ko-KR" altLang="en-US" sz="3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W=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75856" y="2013137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A</a:t>
            </a:r>
            <a:r>
              <a:rPr lang="ko-KR" altLang="en-US" sz="1600" smtClean="0"/>
              <a:t>는 학생 </a:t>
            </a:r>
            <a:r>
              <a:rPr lang="en-US" altLang="ko-KR" sz="1600" smtClean="0"/>
              <a:t>4</a:t>
            </a:r>
            <a:r>
              <a:rPr lang="ko-KR" altLang="en-US" sz="1600" smtClean="0"/>
              <a:t>명의 국영수 세 과목 성적이다</a:t>
            </a:r>
            <a:endParaRPr lang="en-US" altLang="ko-KR" sz="1600" smtClean="0"/>
          </a:p>
          <a:p>
            <a:r>
              <a:rPr lang="en-US" altLang="ko-KR" sz="1600" smtClean="0"/>
              <a:t>W</a:t>
            </a:r>
            <a:r>
              <a:rPr lang="ko-KR" altLang="en-US" sz="1600" smtClean="0"/>
              <a:t>는 세 과목의 가중치이다</a:t>
            </a: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5152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8722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2292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8722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0"/>
            <a:endCxn id="23" idx="3"/>
          </p:cNvCxnSpPr>
          <p:nvPr/>
        </p:nvCxnSpPr>
        <p:spPr>
          <a:xfrm flipV="1">
            <a:off x="48536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0"/>
            <a:endCxn id="23" idx="4"/>
          </p:cNvCxnSpPr>
          <p:nvPr/>
        </p:nvCxnSpPr>
        <p:spPr>
          <a:xfrm flipV="1">
            <a:off x="122107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5"/>
          </p:cNvCxnSpPr>
          <p:nvPr/>
        </p:nvCxnSpPr>
        <p:spPr>
          <a:xfrm flipH="1" flipV="1">
            <a:off x="138642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43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0100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1082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16871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152575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8828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152575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3" idx="0"/>
            <a:endCxn id="36" idx="3"/>
          </p:cNvCxnSpPr>
          <p:nvPr/>
        </p:nvCxnSpPr>
        <p:spPr>
          <a:xfrm flipV="1">
            <a:off x="2650719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4" idx="0"/>
            <a:endCxn id="36" idx="4"/>
          </p:cNvCxnSpPr>
          <p:nvPr/>
        </p:nvCxnSpPr>
        <p:spPr>
          <a:xfrm flipV="1">
            <a:off x="3386423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5" idx="0"/>
            <a:endCxn id="36" idx="5"/>
          </p:cNvCxnSpPr>
          <p:nvPr/>
        </p:nvCxnSpPr>
        <p:spPr>
          <a:xfrm flipH="1" flipV="1">
            <a:off x="3551779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27784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66358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76179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59335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29063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64768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329063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>
            <a:stCxn id="43" idx="0"/>
            <a:endCxn id="46" idx="3"/>
          </p:cNvCxnSpPr>
          <p:nvPr/>
        </p:nvCxnSpPr>
        <p:spPr>
          <a:xfrm flipV="1">
            <a:off x="4827207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0"/>
            <a:endCxn id="46" idx="4"/>
          </p:cNvCxnSpPr>
          <p:nvPr/>
        </p:nvCxnSpPr>
        <p:spPr>
          <a:xfrm flipV="1">
            <a:off x="5562911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0"/>
            <a:endCxn id="46" idx="5"/>
          </p:cNvCxnSpPr>
          <p:nvPr/>
        </p:nvCxnSpPr>
        <p:spPr>
          <a:xfrm flipH="1" flipV="1">
            <a:off x="5728267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04272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542846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52667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3224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46794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20364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46794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3" idx="0"/>
            <a:endCxn id="56" idx="3"/>
          </p:cNvCxnSpPr>
          <p:nvPr/>
        </p:nvCxnSpPr>
        <p:spPr>
          <a:xfrm flipV="1">
            <a:off x="696608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0"/>
            <a:endCxn id="56" idx="4"/>
          </p:cNvCxnSpPr>
          <p:nvPr/>
        </p:nvCxnSpPr>
        <p:spPr>
          <a:xfrm flipV="1">
            <a:off x="770179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0"/>
            <a:endCxn id="56" idx="5"/>
          </p:cNvCxnSpPr>
          <p:nvPr/>
        </p:nvCxnSpPr>
        <p:spPr>
          <a:xfrm flipH="1" flipV="1">
            <a:off x="786714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4315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8172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29154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오른쪽 화살표 63"/>
          <p:cNvSpPr/>
          <p:nvPr/>
        </p:nvSpPr>
        <p:spPr>
          <a:xfrm>
            <a:off x="2232248" y="547216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152667" y="5589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 </a:t>
            </a:r>
            <a:r>
              <a:rPr lang="en-US" altLang="ko-KR" smtClean="0"/>
              <a:t>(matrix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2276706" y="212076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140802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945068" y="2120766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207277" y="1565827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행렬곱은 반드시 </a:t>
            </a:r>
            <a:r>
              <a:rPr lang="en-US" altLang="ko-KR" smtClean="0"/>
              <a:t>“</a:t>
            </a:r>
            <a:r>
              <a:rPr lang="ko-KR" altLang="en-US" smtClean="0"/>
              <a:t>ㄱ자</a:t>
            </a:r>
            <a:r>
              <a:rPr lang="en-US" altLang="ko-KR" smtClean="0"/>
              <a:t>“ </a:t>
            </a:r>
            <a:r>
              <a:rPr lang="ko-KR" altLang="en-US" smtClean="0"/>
              <a:t>모양으로 계산한다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/>
          <p:cNvSpPr/>
          <p:nvPr/>
        </p:nvSpPr>
        <p:spPr>
          <a:xfrm>
            <a:off x="4644007" y="23462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08103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312369" y="2418235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/>
          <p:cNvSpPr/>
          <p:nvPr/>
        </p:nvSpPr>
        <p:spPr>
          <a:xfrm>
            <a:off x="2276706" y="3858395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40802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958354" y="3876321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/>
              <p:cNvSpPr/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/>
          <p:cNvSpPr/>
          <p:nvPr/>
        </p:nvSpPr>
        <p:spPr>
          <a:xfrm>
            <a:off x="4644007" y="41464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508103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312369" y="4164353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9" y="4910526"/>
            <a:ext cx="2368786" cy="8176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99" y="5871144"/>
            <a:ext cx="2327384" cy="76757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912" y="5105945"/>
            <a:ext cx="3685982" cy="11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행렬곱이 가능한가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75350" y="6029902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 x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</a:t>
            </a:r>
            <a:r>
              <a:rPr lang="ko-KR" altLang="en-US" smtClean="0"/>
              <a:t>과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x L </a:t>
            </a:r>
            <a:r>
              <a:rPr lang="ko-KR" altLang="en-US" smtClean="0"/>
              <a:t>행렬의 행렬곱 결과는 </a:t>
            </a:r>
            <a:r>
              <a:rPr lang="en-US" altLang="ko-KR" smtClean="0"/>
              <a:t>N x 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5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AB ≠ BA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−3 1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−3 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75856" y="422108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같을 때도 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163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성분표시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2849538"/>
            <a:ext cx="235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r>
              <a:rPr lang="en-US" altLang="ko-KR" baseline="-25000" smtClean="0"/>
              <a:t>11</a:t>
            </a:r>
            <a:r>
              <a:rPr lang="en-US" altLang="ko-KR" smtClean="0"/>
              <a:t> = 1, a</a:t>
            </a:r>
            <a:r>
              <a:rPr lang="en-US" altLang="ko-KR" baseline="-25000" smtClean="0"/>
              <a:t>22</a:t>
            </a:r>
            <a:r>
              <a:rPr lang="en-US" altLang="ko-KR" smtClean="0"/>
              <a:t>=5, a</a:t>
            </a:r>
            <a:r>
              <a:rPr lang="en-US" altLang="ko-KR" baseline="-25000" smtClean="0"/>
              <a:t>32</a:t>
            </a:r>
            <a:r>
              <a:rPr lang="en-US" altLang="ko-KR" smtClean="0"/>
              <a:t>=8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/>
                  <a:t>A = (a</a:t>
                </a:r>
                <a:r>
                  <a:rPr lang="en-US" altLang="ko-KR" baseline="-25000"/>
                  <a:t>ij</a:t>
                </a:r>
                <a:r>
                  <a:rPr lang="en-US" altLang="ko-KR" smtClean="0"/>
                  <a:t>)</a:t>
                </a:r>
              </a:p>
              <a:p>
                <a:pPr algn="ctr"/>
                <a:r>
                  <a:rPr lang="en-US" altLang="ko-KR" smtClean="0"/>
                  <a:t>(AB)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blipFill>
                <a:blip r:embed="rId3"/>
                <a:stretch>
                  <a:fillRect l="-2685" t="-25472" r="-7718" b="-10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700808"/>
            <a:ext cx="4076700" cy="2695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648" y="4634552"/>
            <a:ext cx="6109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위의 식들을 증명하는 것은 쉽지 않다</a:t>
            </a:r>
            <a:r>
              <a:rPr lang="en-US" altLang="ko-KR" sz="14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증명하더라도 방법은 아주 다양하다 </a:t>
            </a:r>
            <a:r>
              <a:rPr lang="en-US" altLang="ko-KR" sz="1400" smtClean="0"/>
              <a:t>(</a:t>
            </a:r>
            <a:r>
              <a:rPr lang="ko-KR" altLang="en-US" sz="1400" smtClean="0"/>
              <a:t>행렬의 정의가 많은 것과 관련됨</a:t>
            </a:r>
            <a:r>
              <a:rPr lang="en-US" altLang="ko-KR" sz="14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아래와 같이 행렬 성분을 이용해 증명할 수 있다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[A(BC)]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BC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</m:e>
                    </m:nary>
                  </m:oMath>
                </a14:m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clj</m:t>
                        </m:r>
                      </m:e>
                    </m:nary>
                  </m:oMath>
                </a14:m>
                <a:r>
                  <a:rPr lang="en-US" altLang="ko-KR" smtClean="0"/>
                  <a:t>  = [(AB)C]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 </a:t>
                </a:r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blipFill>
                <a:blip r:embed="rId3"/>
                <a:stretch>
                  <a:fillRect l="-676"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연립일차방정식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7744" y="1891757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= 1</a:t>
            </a:r>
          </a:p>
          <a:p>
            <a:r>
              <a:rPr lang="en-US" altLang="ko-KR" smtClean="0"/>
              <a:t>3x – y = 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4067944" y="192385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94465" y="3252891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+ 3z = 1</a:t>
            </a:r>
          </a:p>
          <a:p>
            <a:r>
              <a:rPr lang="en-US" altLang="ko-KR" smtClean="0"/>
              <a:t>3x – y +   z = 2</a:t>
            </a:r>
          </a:p>
          <a:p>
            <a:r>
              <a:rPr lang="en-US" altLang="ko-KR" smtClean="0"/>
              <a:t>x +  y +   z = 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 13"/>
          <p:cNvSpPr/>
          <p:nvPr/>
        </p:nvSpPr>
        <p:spPr>
          <a:xfrm>
            <a:off x="4067944" y="3284984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5656" y="4869160"/>
            <a:ext cx="6726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선형방정식</a:t>
            </a:r>
            <a:r>
              <a:rPr lang="en-US" altLang="ko-KR" smtClean="0"/>
              <a:t>(linear equation) </a:t>
            </a:r>
            <a:r>
              <a:rPr lang="ko-KR" altLang="en-US" smtClean="0"/>
              <a:t>이라고도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en-US" altLang="ko-KR" baseline="30000" smtClean="0">
                <a:solidFill>
                  <a:srgbClr val="FF0000"/>
                </a:solidFill>
              </a:rPr>
              <a:t>2</a:t>
            </a:r>
            <a:r>
              <a:rPr lang="en-US" altLang="ko-KR" smtClean="0"/>
              <a:t> + </a:t>
            </a:r>
            <a:r>
              <a:rPr lang="en-US" altLang="ko-KR" smtClean="0">
                <a:solidFill>
                  <a:srgbClr val="FF0000"/>
                </a:solidFill>
              </a:rPr>
              <a:t>xy</a:t>
            </a:r>
            <a:r>
              <a:rPr lang="en-US" altLang="ko-KR" smtClean="0"/>
              <a:t> + x + y = 1 </a:t>
            </a:r>
            <a:r>
              <a:rPr lang="ko-KR" altLang="en-US" smtClean="0"/>
              <a:t>등은 일차방정식이 아니다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연립일차방정식은 행렬 표시로 바꿀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기하학적인 해석 </a:t>
            </a:r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직선</a:t>
            </a:r>
            <a:r>
              <a:rPr lang="en-US" altLang="ko-KR" smtClean="0">
                <a:sym typeface="Wingdings" panose="05000000000000000000" pitchFamily="2" charset="2"/>
              </a:rPr>
              <a:t>(2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), </a:t>
            </a:r>
            <a:r>
              <a:rPr lang="ko-KR" altLang="en-US" smtClean="0">
                <a:sym typeface="Wingdings" panose="05000000000000000000" pitchFamily="2" charset="2"/>
              </a:rPr>
              <a:t>평면</a:t>
            </a:r>
            <a:r>
              <a:rPr lang="en-US" altLang="ko-KR" smtClean="0">
                <a:sym typeface="Wingdings" panose="05000000000000000000" pitchFamily="2" charset="2"/>
              </a:rPr>
              <a:t>(3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 </a:t>
            </a:r>
            <a:r>
              <a:rPr lang="ko-KR" altLang="en-US" smtClean="0">
                <a:sym typeface="Wingdings" panose="05000000000000000000" pitchFamily="2" charset="2"/>
              </a:rPr>
              <a:t>의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 smtClean="0">
                <a:sym typeface="Wingdings" panose="05000000000000000000" pitchFamily="2" charset="2"/>
              </a:rPr>
              <a:t>만나는 부분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해의 있음</a:t>
            </a:r>
            <a:r>
              <a:rPr lang="en-US" altLang="ko-KR" smtClean="0"/>
              <a:t>/</a:t>
            </a:r>
            <a:r>
              <a:rPr lang="ko-KR" altLang="en-US" smtClean="0"/>
              <a:t>없음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4" y="1916832"/>
            <a:ext cx="858332" cy="30610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672" y="2060848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= 1</a:t>
            </a:r>
          </a:p>
          <a:p>
            <a:r>
              <a:rPr lang="en-US" altLang="ko-KR" smtClean="0"/>
              <a:t>x + y = -3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19672" y="2996952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-10x + 100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19672" y="4005064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x + 1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35941"/>
            <a:ext cx="4183954" cy="27363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07904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x+y+z=3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076056" y="4653136"/>
            <a:ext cx="1378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x+2y+3z=1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656970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x-y+z=2</a:t>
            </a:r>
          </a:p>
          <a:p>
            <a:r>
              <a:rPr lang="en-US" altLang="ko-KR" smtClean="0"/>
              <a:t>x+y-z=1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07904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76056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09695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[2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64088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[3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벡터는 무엇인가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3912"/>
          </a:xfrm>
        </p:spPr>
        <p:txBody>
          <a:bodyPr>
            <a:normAutofit/>
          </a:bodyPr>
          <a:lstStyle/>
          <a:p>
            <a:r>
              <a:rPr lang="ko-KR" altLang="en-US" sz="2000" smtClean="0"/>
              <a:t>벡터 </a:t>
            </a:r>
            <a:r>
              <a:rPr lang="en-US" altLang="ko-KR" sz="2000" smtClean="0"/>
              <a:t>(</a:t>
            </a:r>
            <a:r>
              <a:rPr lang="en-US" altLang="ko-KR" sz="2000"/>
              <a:t>Vector)</a:t>
            </a:r>
          </a:p>
          <a:p>
            <a:r>
              <a:rPr lang="ko-KR" altLang="en-US" sz="2000"/>
              <a:t>정의 </a:t>
            </a:r>
            <a:r>
              <a:rPr lang="en-US" altLang="ko-KR" sz="2000" smtClean="0"/>
              <a:t>: </a:t>
            </a:r>
            <a:r>
              <a:rPr lang="ko-KR" altLang="en-US" sz="2000" b="1" smtClean="0">
                <a:solidFill>
                  <a:srgbClr val="FF0000"/>
                </a:solidFill>
              </a:rPr>
              <a:t>크기와 방향 </a:t>
            </a:r>
            <a:r>
              <a:rPr lang="ko-KR" altLang="en-US" sz="2000" smtClean="0"/>
              <a:t>으로 구분하는 성질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화살표</a:t>
            </a:r>
            <a:r>
              <a:rPr lang="en-US" altLang="ko-KR" sz="2000" smtClean="0"/>
              <a:t>)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3648" y="270892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267744" y="263691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267744" y="3431577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4234725" y="2699346"/>
            <a:ext cx="1609836" cy="1379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016469" y="3144337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772553" y="3389275"/>
            <a:ext cx="1303185" cy="474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31640" y="3947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같다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07205" y="3823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다르다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4513697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시작점이 달라도 </a:t>
            </a:r>
            <a:r>
              <a:rPr lang="en-US" altLang="ko-KR" sz="2000" smtClean="0"/>
              <a:t>"</a:t>
            </a:r>
            <a:r>
              <a:rPr lang="ko-KR" altLang="en-US" sz="2000" smtClean="0"/>
              <a:t>크기와 방향</a:t>
            </a:r>
            <a:r>
              <a:rPr lang="en-US" altLang="ko-KR" sz="2000" smtClean="0"/>
              <a:t>“ </a:t>
            </a:r>
            <a:r>
              <a:rPr lang="ko-KR" altLang="en-US" sz="2000" smtClean="0"/>
              <a:t>이 같다면 같은 벡터이다</a:t>
            </a:r>
            <a:endParaRPr lang="en-US" altLang="ko-KR" sz="2000"/>
          </a:p>
        </p:txBody>
      </p:sp>
      <p:cxnSp>
        <p:nvCxnSpPr>
          <p:cNvPr id="19" name="직선 연결선 18"/>
          <p:cNvCxnSpPr/>
          <p:nvPr/>
        </p:nvCxnSpPr>
        <p:spPr>
          <a:xfrm>
            <a:off x="1403648" y="5013176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5576" y="6453336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3056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386662" y="562620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655044" y="5267314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7192" y="536392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86976" y="50038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11760" y="602128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6469" y="5477609"/>
            <a:ext cx="111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OA    BC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78816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48064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" y="1432669"/>
            <a:ext cx="2754586" cy="5288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44824"/>
            <a:ext cx="2978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 </a:t>
            </a:r>
            <a:r>
              <a:rPr lang="ko-KR" altLang="en-US" smtClean="0"/>
              <a:t>식을 상수배 해도 된다</a:t>
            </a:r>
            <a:endParaRPr lang="en-US" altLang="ko-KR" smtClean="0"/>
          </a:p>
          <a:p>
            <a:r>
              <a:rPr lang="en-US" altLang="ko-KR" smtClean="0"/>
              <a:t>x + y + 2z = 9 </a:t>
            </a:r>
            <a:r>
              <a:rPr lang="ko-KR" altLang="en-US" smtClean="0"/>
              <a:t>와</a:t>
            </a:r>
            <a:endParaRPr lang="en-US" altLang="ko-KR" smtClean="0"/>
          </a:p>
          <a:p>
            <a:r>
              <a:rPr lang="en-US" altLang="ko-KR" smtClean="0"/>
              <a:t>2x + 2y + 4z = 18 </a:t>
            </a:r>
            <a:r>
              <a:rPr lang="ko-KR" altLang="en-US" smtClean="0"/>
              <a:t>은 같다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- </a:t>
                </a:r>
                <a:r>
                  <a:rPr lang="ko-KR" altLang="en-US" smtClean="0"/>
                  <a:t>두 식을 바꾸어도 된다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mtClean="0"/>
                  <a:t> 같다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blipFill>
                <a:blip r:embed="rId3"/>
                <a:stretch>
                  <a:fillRect l="-1844" t="-1887" r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3968" y="4743473"/>
            <a:ext cx="38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한 식을 상수배한 다음 다른 식에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더해도 된다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71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중복해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88840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3</a:t>
            </a:r>
          </a:p>
          <a:p>
            <a:r>
              <a:rPr lang="en-US" altLang="ko-KR" smtClean="0"/>
              <a:t>x – y + z = 1</a:t>
            </a:r>
          </a:p>
          <a:p>
            <a:r>
              <a:rPr lang="en-US" altLang="ko-KR" smtClean="0"/>
              <a:t>3x + y + 3z = 7</a:t>
            </a:r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699792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91880" y="21345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1</a:t>
            </a:r>
          </a:p>
          <a:p>
            <a:r>
              <a:rPr lang="en-US" altLang="ko-KR" smtClean="0"/>
              <a:t>z = -x+2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887908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9996" y="22675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(t, 1, -t+2)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3568" y="3644981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2x + 2y + 2z = 2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699792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1880" y="393305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887908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79996" y="392372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(s, t, 1-s-t)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전치행렬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2 5 8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3 6 9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3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1 3 5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  <a:blipFill>
                <a:blip r:embed="rId5"/>
                <a:stretch>
                  <a:fillRect r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88024" y="1788052"/>
            <a:ext cx="2252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transpose matrix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행과 열을 바꾼다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baseline="-25000" smtClean="0"/>
              <a:t>ij</a:t>
            </a:r>
            <a:r>
              <a:rPr lang="en-US" altLang="ko-KR" smtClean="0"/>
              <a:t> = A</a:t>
            </a:r>
            <a:r>
              <a:rPr lang="en-US" altLang="ko-KR" baseline="-25000" smtClean="0"/>
              <a:t>ji</a:t>
            </a:r>
            <a:r>
              <a:rPr lang="en-US" altLang="ko-KR" smtClean="0"/>
              <a:t>  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smtClean="0">
                    <a:latin typeface="Cambria Math" panose="02040503050406030204" pitchFamily="18" charset="0"/>
                  </a:rPr>
                  <a:t>(A+B)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= A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+ B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  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b="1" smtClean="0">
                    <a:solidFill>
                      <a:srgbClr val="FF0000"/>
                    </a:solidFill>
                  </a:rPr>
                  <a:t>B)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 = B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A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mtClean="0"/>
                  <a:t>          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  <a:blipFill>
                <a:blip r:embed="rId6"/>
                <a:stretch>
                  <a:fillRect l="-2067" t="-6604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27584" y="5877272"/>
            <a:ext cx="6465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전치행렬은 짐작보다 행렬수학에서 아주 중요한</a:t>
            </a:r>
            <a:r>
              <a:rPr lang="en-US" altLang="ko-KR" sz="1600" i="1" smtClean="0">
                <a:solidFill>
                  <a:schemeClr val="accent1"/>
                </a:solidFill>
              </a:rPr>
              <a:t>(</a:t>
            </a:r>
            <a:r>
              <a:rPr lang="ko-KR" altLang="en-US" sz="1600" i="1" smtClean="0">
                <a:solidFill>
                  <a:schemeClr val="accent1"/>
                </a:solidFill>
              </a:rPr>
              <a:t>어려운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r>
              <a:rPr lang="ko-KR" altLang="en-US" sz="1600" i="1" smtClean="0">
                <a:solidFill>
                  <a:schemeClr val="accent1"/>
                </a:solidFill>
              </a:rPr>
              <a:t> 개념이다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전치행렬의 의미를 정확하게 이해하는 것은 아주 큰 도전과제이다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84401" y="4797152"/>
            <a:ext cx="171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AX = (A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X</a:t>
            </a:r>
            <a:r>
              <a:rPr lang="en-US" altLang="ko-KR" baseline="30000" smtClean="0"/>
              <a:t>T</a:t>
            </a: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Y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872416" y="494116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행렬과 </a:t>
            </a:r>
            <a:r>
              <a:rPr lang="ko-KR" altLang="en-US"/>
              <a:t>벡</a:t>
            </a:r>
            <a:r>
              <a:rPr lang="ko-KR" altLang="en-US" smtClean="0"/>
              <a:t>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4,5,6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7,8,9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endParaRPr lang="ko-KR" altLang="en-US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:r>
                  <a:rPr lang="en-US" altLang="ko-KR" smtClean="0"/>
                  <a:t>Y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X</a:t>
                </a:r>
              </a:p>
              <a:p>
                <a:r>
                  <a:rPr lang="en-US" altLang="ko-KR" smtClean="0"/>
                  <a:t>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r>
                  <a:rPr lang="ko-KR" altLang="en-US"/>
                  <a:t> </a:t>
                </a:r>
                <a:r>
                  <a:rPr lang="en-US" altLang="ko-KR" smtClean="0"/>
                  <a:t>= </a:t>
                </a:r>
                <a:r>
                  <a:rPr lang="en-US" altLang="ko-KR"/>
                  <a:t>Y</a:t>
                </a:r>
                <a:r>
                  <a:rPr lang="en-US" altLang="ko-KR" baseline="30000"/>
                  <a:t>T</a:t>
                </a:r>
                <a:r>
                  <a:rPr lang="en-US" altLang="ko-KR"/>
                  <a:t>X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  <a:blipFill>
                <a:blip r:embed="rId3"/>
                <a:stretch>
                  <a:fillRect l="-1833" r="-815" b="-4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/>
          <p:cNvCxnSpPr/>
          <p:nvPr/>
        </p:nvCxnSpPr>
        <p:spPr>
          <a:xfrm>
            <a:off x="1691680" y="4293096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80" y="4581128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1835696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51720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048" y="2852936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※ </a:t>
            </a:r>
            <a:r>
              <a:rPr lang="ko-KR" altLang="en-US" smtClean="0"/>
              <a:t>행렬곱은 벡터내적과 관련있다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65628" y="420008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행벡터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52120" y="534112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열벡터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항등행렬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568" y="1772816"/>
            <a:ext cx="413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대각선이 </a:t>
            </a:r>
            <a:r>
              <a:rPr lang="en-US" altLang="ko-KR" smtClean="0"/>
              <a:t>1</a:t>
            </a:r>
            <a:r>
              <a:rPr lang="ko-KR" altLang="en-US" smtClean="0"/>
              <a:t>이고 나머지는 </a:t>
            </a:r>
            <a:r>
              <a:rPr lang="en-US" altLang="ko-KR" smtClean="0"/>
              <a:t>0 </a:t>
            </a:r>
            <a:r>
              <a:rPr lang="ko-KR" altLang="en-US" smtClean="0"/>
              <a:t>인 행렬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기호 </a:t>
            </a:r>
            <a:r>
              <a:rPr lang="en-US" altLang="ko-KR" smtClean="0">
                <a:latin typeface="Consolas" panose="020B0609020204030204" pitchFamily="49" charset="0"/>
              </a:rPr>
              <a:t>I </a:t>
            </a:r>
            <a:r>
              <a:rPr lang="ko-KR" altLang="en-US" smtClean="0"/>
              <a:t>로 표시한다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IX = XI = X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206084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+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1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–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18" name="TextBox 17"/>
          <p:cNvSpPr txBox="1"/>
          <p:nvPr/>
        </p:nvSpPr>
        <p:spPr>
          <a:xfrm>
            <a:off x="2771800" y="206084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= ½(y</a:t>
            </a:r>
            <a:r>
              <a:rPr lang="en-US" altLang="ko-KR" baseline="-25000" smtClean="0"/>
              <a:t>1</a:t>
            </a:r>
            <a:r>
              <a:rPr lang="en-US" altLang="ko-KR" smtClean="0"/>
              <a:t>+</a:t>
            </a:r>
            <a:r>
              <a:rPr lang="en-US" altLang="ko-KR"/>
              <a:t> y</a:t>
            </a:r>
            <a:r>
              <a:rPr lang="en-US" altLang="ko-KR" baseline="-2500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2</a:t>
            </a:r>
            <a:r>
              <a:rPr lang="en-US" altLang="ko-KR" smtClean="0"/>
              <a:t> = </a:t>
            </a:r>
            <a:r>
              <a:rPr lang="en-US" altLang="ko-KR"/>
              <a:t>½(</a:t>
            </a:r>
            <a:r>
              <a:rPr lang="en-US" altLang="ko-KR" smtClean="0"/>
              <a:t>y</a:t>
            </a:r>
            <a:r>
              <a:rPr lang="en-US" altLang="ko-KR" baseline="-25000" smtClean="0"/>
              <a:t>1</a:t>
            </a:r>
            <a:r>
              <a:rPr lang="en-US" altLang="ko-KR" smtClean="0"/>
              <a:t> - y</a:t>
            </a:r>
            <a:r>
              <a:rPr lang="en-US" altLang="ko-KR" baseline="-25000" smtClean="0"/>
              <a:t>2</a:t>
            </a:r>
            <a:r>
              <a:rPr lang="en-US" altLang="ko-KR"/>
              <a:t>)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339752" y="227687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화살표 20"/>
          <p:cNvSpPr/>
          <p:nvPr/>
        </p:nvSpPr>
        <p:spPr>
          <a:xfrm>
            <a:off x="3059832" y="317036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01828" y="404389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1948696" y="404854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09524" y="4043896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6859" y="4725144"/>
            <a:ext cx="52293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역행렬은 정사각행렬</a:t>
            </a:r>
            <a:r>
              <a:rPr lang="en-US" altLang="ko-KR" sz="1600" smtClean="0"/>
              <a:t>(nxn)</a:t>
            </a:r>
            <a:r>
              <a:rPr lang="ko-KR" altLang="en-US" sz="1600" smtClean="0"/>
              <a:t>에서만 적용된다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solidFill>
                  <a:srgbClr val="FF0000"/>
                </a:solidFill>
              </a:rPr>
              <a:t>AB = BA = </a:t>
            </a:r>
            <a:r>
              <a:rPr lang="en-US" altLang="ko-KR" sz="1600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smtClean="0">
                <a:solidFill>
                  <a:srgbClr val="FF0000"/>
                </a:solidFill>
              </a:rPr>
              <a:t> </a:t>
            </a:r>
            <a:r>
              <a:rPr lang="ko-KR" altLang="en-US" sz="1600" smtClean="0"/>
              <a:t>일때</a:t>
            </a:r>
            <a:r>
              <a:rPr lang="en-US" altLang="ko-KR" sz="1600" smtClean="0"/>
              <a:t>, B 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A</a:t>
            </a:r>
            <a:r>
              <a:rPr lang="ko-KR" altLang="en-US" sz="1600" smtClean="0"/>
              <a:t>의 역행렬이다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A</a:t>
            </a:r>
            <a:r>
              <a:rPr lang="en-US" altLang="ko-KR" sz="1600" baseline="30000" smtClean="0"/>
              <a:t>-1</a:t>
            </a:r>
            <a:r>
              <a:rPr lang="en-US" altLang="ko-KR" sz="1600" smtClean="0"/>
              <a:t>=B)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역행렬은 있을 수도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없을 수도 있다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있다면 하나 뿐이다</a:t>
            </a:r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983424" y="5949280"/>
            <a:ext cx="601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ko-KR" altLang="en-US" sz="1400" smtClean="0">
                <a:latin typeface="Consolas" panose="020B0609020204030204" pitchFamily="49" charset="0"/>
              </a:rPr>
              <a:t>의 역행렬 </a:t>
            </a:r>
            <a:r>
              <a:rPr lang="en-US" altLang="ko-KR" sz="1400" smtClean="0">
                <a:latin typeface="Consolas" panose="020B0609020204030204" pitchFamily="49" charset="0"/>
              </a:rPr>
              <a:t>B,C</a:t>
            </a:r>
            <a:r>
              <a:rPr lang="ko-KR" altLang="en-US" sz="1400" smtClean="0">
                <a:latin typeface="Consolas" panose="020B0609020204030204" pitchFamily="49" charset="0"/>
              </a:rPr>
              <a:t>가 있다면</a:t>
            </a:r>
            <a:r>
              <a:rPr lang="en-US" altLang="ko-KR" sz="1400" smtClean="0">
                <a:latin typeface="Consolas" panose="020B0609020204030204" pitchFamily="49" charset="0"/>
              </a:rPr>
              <a:t>, AB=I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C(AB)=C  (CA)B=C  B=C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공식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69599" y="2561382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ad – bc ≠ 0 </a:t>
            </a:r>
            <a:r>
              <a:rPr lang="ko-KR" altLang="en-US" smtClean="0"/>
              <a:t>이면 반드시 역행렬이 존재한다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77840" y="257067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21" y="2996952"/>
            <a:ext cx="5505450" cy="1247775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77840" y="344081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오른쪽 화살표 23"/>
          <p:cNvSpPr/>
          <p:nvPr/>
        </p:nvSpPr>
        <p:spPr>
          <a:xfrm>
            <a:off x="2555776" y="4783446"/>
            <a:ext cx="339544" cy="360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=−1/2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4 −2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−3   1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0088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066956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27784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IY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98886"/>
            <a:ext cx="4032448" cy="3986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576846"/>
            <a:ext cx="1883222" cy="708814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5014296" y="575123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148064" y="2708920"/>
            <a:ext cx="31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대각선 아래쪽을 </a:t>
            </a:r>
            <a:r>
              <a:rPr lang="en-US" altLang="ko-KR" sz="1400" smtClean="0">
                <a:latin typeface="Consolas" panose="020B0609020204030204" pitchFamily="49" charset="0"/>
              </a:rPr>
              <a:t>0</a:t>
            </a:r>
            <a:r>
              <a:rPr lang="ko-KR" altLang="en-US" sz="1400" smtClean="0">
                <a:latin typeface="Consolas" panose="020B0609020204030204" pitchFamily="49" charset="0"/>
              </a:rPr>
              <a:t>으로 만드시오</a:t>
            </a:r>
            <a:endParaRPr lang="en-US" altLang="ko-KR" sz="1400" smtClean="0">
              <a:latin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역행렬을 구할 수 없는 경우는</a:t>
            </a:r>
            <a:r>
              <a:rPr lang="en-US" altLang="ko-KR" sz="1400" smtClean="0">
                <a:latin typeface="Consolas" panose="020B0609020204030204" pitchFamily="49" charset="0"/>
              </a:rPr>
              <a:t>?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1700808"/>
            <a:ext cx="2755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(kA)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1/k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(AB)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 smtClean="0">
                <a:latin typeface="Consolas" panose="020B0609020204030204" pitchFamily="49" charset="0"/>
              </a:rPr>
              <a:t>ABC)</a:t>
            </a:r>
            <a:r>
              <a:rPr lang="en-US" altLang="ko-KR" baseline="30000" smtClean="0">
                <a:latin typeface="Consolas" panose="020B0609020204030204" pitchFamily="49" charset="0"/>
              </a:rPr>
              <a:t>-</a:t>
            </a:r>
            <a:r>
              <a:rPr lang="en-US" altLang="ko-KR" baseline="30000"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 = </a:t>
            </a:r>
            <a:r>
              <a:rPr lang="en-US" altLang="ko-KR" smtClean="0">
                <a:latin typeface="Consolas" panose="020B0609020204030204" pitchFamily="49" charset="0"/>
              </a:rPr>
              <a:t>C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 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2348880"/>
            <a:ext cx="543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(AB)C=I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</a:t>
            </a:r>
            <a:r>
              <a:rPr lang="en-US" altLang="ko-KR" sz="1400">
                <a:latin typeface="Consolas" panose="020B0609020204030204" pitchFamily="49" charset="0"/>
                <a:sym typeface="Wingdings" panose="05000000000000000000" pitchFamily="2" charset="2"/>
              </a:rPr>
              <a:t>C=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089846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en-US" altLang="ko-KR" sz="1600" smtClean="0"/>
              <a:t>AX=Y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</a:t>
            </a:r>
            <a:r>
              <a:rPr lang="ko-KR" altLang="en-US" sz="1600" smtClean="0"/>
              <a:t>는 반드시 하나의 해만 가진다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 AX=0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X=0 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</a:t>
            </a:r>
            <a:r>
              <a:rPr lang="ko-KR" altLang="en-US" sz="1600" smtClean="0">
                <a:solidFill>
                  <a:srgbClr val="FF0000"/>
                </a:solidFill>
              </a:rPr>
              <a:t>없으면</a:t>
            </a:r>
            <a:r>
              <a:rPr lang="en-US" altLang="ko-KR" sz="1600" smtClean="0"/>
              <a:t>, AX=Y </a:t>
            </a:r>
            <a:r>
              <a:rPr lang="ko-KR" altLang="en-US" sz="1600" smtClean="0"/>
              <a:t>는 해가 없거나 무수히 많은 해를 가진다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059832" y="3121223"/>
            <a:ext cx="5075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en-US" altLang="ko-KR" sz="1400" baseline="30000" smtClean="0">
                <a:latin typeface="Consolas" panose="020B0609020204030204" pitchFamily="49" charset="0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</a:rPr>
              <a:t>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A=I 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C=(A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((AB)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역행렬이 없는 경우는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5 7 9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2 2 4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3 3 5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5576" y="4089846"/>
            <a:ext cx="5081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2</a:t>
            </a:r>
            <a:r>
              <a:rPr lang="ko-KR" altLang="en-US" sz="1600" smtClean="0"/>
              <a:t>차원 행렬에서 </a:t>
            </a:r>
            <a:r>
              <a:rPr lang="en-US" altLang="ko-KR" sz="1600" smtClean="0"/>
              <a:t>ad-bc=0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행이나 한 열이 모두 </a:t>
            </a:r>
            <a:r>
              <a:rPr lang="en-US" altLang="ko-KR" sz="1600" smtClean="0"/>
              <a:t>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행벡터를 결합해 다른 행벡터를 만들 수 있는 경우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55576" y="5589240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smtClean="0">
                <a:solidFill>
                  <a:srgbClr val="FF0000"/>
                </a:solidFill>
              </a:rPr>
              <a:t>신기하게도</a:t>
            </a:r>
            <a:endParaRPr lang="en-US" altLang="ko-KR" sz="1600" i="1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>
                <a:solidFill>
                  <a:schemeClr val="accent1"/>
                </a:solidFill>
              </a:rPr>
              <a:t>열벡터</a:t>
            </a:r>
            <a:r>
              <a:rPr lang="ko-KR" altLang="en-US" sz="1600" smtClean="0"/>
              <a:t>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accent1"/>
                </a:solidFill>
              </a:rPr>
              <a:t>열</a:t>
            </a:r>
            <a:r>
              <a:rPr lang="ko-KR" altLang="en-US" sz="1600" smtClean="0">
                <a:solidFill>
                  <a:schemeClr val="accent1"/>
                </a:solidFill>
              </a:rPr>
              <a:t>벡터</a:t>
            </a:r>
            <a:r>
              <a:rPr lang="ko-KR" altLang="en-US" sz="1600" smtClean="0"/>
              <a:t>를 결합해 다른 열벡터를 만들 수 있는 경우</a:t>
            </a:r>
            <a:endParaRPr lang="ko-KR" altLang="en-US" sz="1600"/>
          </a:p>
        </p:txBody>
      </p:sp>
      <p:sp>
        <p:nvSpPr>
          <p:cNvPr id="15" name="오른쪽 화살표 14"/>
          <p:cNvSpPr/>
          <p:nvPr/>
        </p:nvSpPr>
        <p:spPr>
          <a:xfrm>
            <a:off x="6025536" y="594928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5858108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smtClean="0"/>
              <a:t>소거법으로</a:t>
            </a:r>
            <a:endParaRPr lang="en-US" altLang="ko-KR" sz="1400" i="1" smtClean="0"/>
          </a:p>
          <a:p>
            <a:r>
              <a:rPr lang="ko-KR" altLang="en-US" sz="1400" i="1" smtClean="0"/>
              <a:t>확인해 보자</a:t>
            </a:r>
            <a:endParaRPr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6897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방향은 같고 크기만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053320" y="1739564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790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평행하다</a:t>
            </a:r>
            <a:endParaRPr lang="en-US" altLang="ko-KR" smtClean="0"/>
          </a:p>
          <a:p>
            <a:r>
              <a:rPr lang="en-US" altLang="ko-KR" smtClean="0"/>
              <a:t>(parallel)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숫자의 곱으로 표현한다 </a:t>
            </a:r>
            <a:r>
              <a:rPr lang="en-US" altLang="ko-KR" sz="2000" smtClean="0"/>
              <a:t>(Scalar Multiplication)</a:t>
            </a:r>
          </a:p>
          <a:p>
            <a:pPr lvl="1"/>
            <a:r>
              <a:rPr lang="ko-KR" altLang="en-US" sz="1600" smtClean="0"/>
              <a:t>반대방향이면 음수의 곱이다</a:t>
            </a:r>
            <a:endParaRPr lang="en-US" altLang="ko-KR" sz="1600"/>
          </a:p>
        </p:txBody>
      </p:sp>
      <p:sp>
        <p:nvSpPr>
          <p:cNvPr id="28" name="TextBox 27"/>
          <p:cNvSpPr txBox="1"/>
          <p:nvPr/>
        </p:nvSpPr>
        <p:spPr>
          <a:xfrm>
            <a:off x="5652120" y="247937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783715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28083" y="2686602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3161" y="247937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24756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2280" y="247937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0.5a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439899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1473915" y="5107502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2053320" y="4858226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60618" y="590945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평행하지만</a:t>
            </a:r>
            <a:endParaRPr lang="en-US" altLang="ko-KR" smtClean="0"/>
          </a:p>
          <a:p>
            <a:r>
              <a:rPr lang="ko-KR" altLang="en-US" smtClean="0"/>
              <a:t>반대방향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3028083" y="5805264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52120" y="528407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-a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868144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93161" y="528407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-2a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6609185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92280" y="528407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-0.5a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7524328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행렬방정식의 특징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0088" y="17008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AB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144224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784" y="170080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(X-B)A = 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217526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01086" y="170080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B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16016" y="1700808"/>
            <a:ext cx="864096" cy="3646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0088" y="256490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0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144224" y="256955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60970" y="25649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675900" y="2564904"/>
            <a:ext cx="864096" cy="3646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1763688" y="3711866"/>
                <a:ext cx="2828788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X = 0 </a:t>
                </a:r>
                <a:r>
                  <a:rPr lang="ko-KR" altLang="en-US" sz="1600" smtClean="0"/>
                  <a:t>인</a:t>
                </a:r>
                <a:r>
                  <a:rPr lang="en-US" altLang="ko-KR" sz="1600" smtClean="0"/>
                  <a:t> X </a:t>
                </a:r>
                <a:r>
                  <a:rPr lang="ko-KR" altLang="en-US" sz="1600" smtClean="0"/>
                  <a:t>를 구하시오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711866"/>
                <a:ext cx="2828788" cy="527773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835696" y="4437112"/>
            <a:ext cx="5737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/>
              <a:t>A</a:t>
            </a:r>
            <a:r>
              <a:rPr lang="ko-KR" altLang="en-US" sz="1600" smtClean="0"/>
              <a:t>가 역행렬이 있을 때</a:t>
            </a:r>
            <a:r>
              <a:rPr lang="en-US" altLang="ko-KR" sz="1600" smtClean="0"/>
              <a:t>, AX=AB 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AX=0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 </a:t>
            </a:r>
            <a:r>
              <a:rPr lang="ko-KR" altLang="en-US" sz="1600" smtClean="0"/>
              <a:t>를 구하시오</a:t>
            </a:r>
            <a:endParaRPr lang="ko-KR" altLang="en-US" sz="1600"/>
          </a:p>
        </p:txBody>
      </p:sp>
      <p:sp>
        <p:nvSpPr>
          <p:cNvPr id="28" name="직사각형 27"/>
          <p:cNvSpPr/>
          <p:nvPr/>
        </p:nvSpPr>
        <p:spPr>
          <a:xfrm>
            <a:off x="755576" y="3789040"/>
            <a:ext cx="864096" cy="9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en-US" altLang="ko-KR" smtClean="0"/>
          </a:p>
          <a:p>
            <a:pPr algn="ctr"/>
            <a:r>
              <a:rPr lang="ko-KR" altLang="en-US" smtClean="0"/>
              <a:t>문제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다시 벡터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벡터들로 만드는 공간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한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나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직선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smtClean="0">
                    <a:latin typeface="Cambria Math" panose="02040503050406030204" pitchFamily="18" charset="0"/>
                  </a:rPr>
                  <a:t>된다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0.1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-5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blipFill>
                <a:blip r:embed="rId2"/>
                <a:stretch>
                  <a:fillRect l="-885" t="-11215" r="-126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7189139" y="1628800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8853" y="2420888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07184" y="24334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81961" y="150249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7195552" y="2153940"/>
            <a:ext cx="661373" cy="261710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80594" y="177281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512189" y="18541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084167" y="1877064"/>
            <a:ext cx="2592289" cy="8821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666239" y="2380805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221" y="278236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않은 두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ko-KR" altLang="en-US" smtClean="0"/>
                  <a:t> 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평면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blipFill>
                <a:blip r:embed="rId3"/>
                <a:stretch>
                  <a:fillRect l="-823" t="-5000" r="-118"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7136054" y="3470390"/>
            <a:ext cx="8756" cy="136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487982" y="4451918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45462" y="43799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443141" y="44644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602196" y="330668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7131508" y="3826793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94896" y="350100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326491" y="358230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559990" y="4140244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13039" y="377091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644634" y="383577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21" y="5176947"/>
            <a:ext cx="1378362" cy="1281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않고 서로 독립적인 세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en-US" altLang="ko-KR"/>
                  <a:t/>
                </a:r>
                <a:br>
                  <a:rPr lang="en-US" altLang="ko-KR"/>
                </a:br>
                <a:r>
                  <a:rPr lang="en-US" altLang="ko-KR" b="1" smtClean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b="1">
                    <a:solidFill>
                      <a:srgbClr val="FF0000"/>
                    </a:solidFill>
                  </a:rPr>
                  <a:t>차원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공간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blipFill>
                <a:blip r:embed="rId5"/>
                <a:stretch>
                  <a:fillRect l="-786" t="-3659" b="-9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28490" y="5589240"/>
            <a:ext cx="4751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평행한 벡터는 공간을 만드는데 쓸모가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다른 벡터들로 만들수 있는 벡터도 쓸모가 없다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독립과 종속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1844824"/>
            <a:ext cx="8149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독립 </a:t>
            </a:r>
            <a:r>
              <a:rPr lang="en-US" altLang="ko-KR" smtClean="0"/>
              <a:t>: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종속 </a:t>
            </a:r>
            <a:r>
              <a:rPr lang="en-US" altLang="ko-KR" smtClean="0"/>
              <a:t>: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벡터들의 집합 </a:t>
            </a:r>
            <a:r>
              <a:rPr lang="en-US" altLang="ko-KR" smtClean="0"/>
              <a:t>S={v</a:t>
            </a:r>
            <a:r>
              <a:rPr lang="en-US" altLang="ko-KR" baseline="-25000" smtClean="0"/>
              <a:t>1</a:t>
            </a:r>
            <a:r>
              <a:rPr lang="en-US" altLang="ko-KR" smtClean="0"/>
              <a:t>,v</a:t>
            </a:r>
            <a:r>
              <a:rPr lang="en-US" altLang="ko-KR" baseline="-25000" smtClean="0"/>
              <a:t>2</a:t>
            </a:r>
            <a:r>
              <a:rPr lang="en-US" altLang="ko-KR" smtClean="0"/>
              <a:t>,v</a:t>
            </a:r>
            <a:r>
              <a:rPr lang="en-US" altLang="ko-KR" baseline="-25000" smtClean="0"/>
              <a:t>3</a:t>
            </a:r>
            <a:r>
              <a:rPr lang="en-US" altLang="ko-KR" smtClean="0"/>
              <a:t>,v</a:t>
            </a:r>
            <a:r>
              <a:rPr lang="en-US" altLang="ko-KR" baseline="-25000" smtClean="0"/>
              <a:t>4</a:t>
            </a:r>
            <a:r>
              <a:rPr lang="en-US" altLang="ko-KR" smtClean="0"/>
              <a:t>, …}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 끼리 서로 평행하지도 다른 벡터들로 만들어지지도 않으면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3140968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/>
              <a:t>평행한 두 벡터가 있으면 종속</a:t>
            </a:r>
            <a:endParaRPr lang="en-US" altLang="ko-KR" sz="1400" i="1" smtClean="0"/>
          </a:p>
          <a:p>
            <a:pPr marL="285750" indent="-285750">
              <a:buFontTx/>
              <a:buChar char="-"/>
            </a:pPr>
            <a:r>
              <a:rPr lang="en-US" altLang="ko-KR" sz="1400" i="1" smtClean="0"/>
              <a:t>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= 2v</a:t>
            </a:r>
            <a:r>
              <a:rPr lang="en-US" altLang="ko-KR" sz="1400" i="1" baseline="-25000" smtClean="0"/>
              <a:t>2</a:t>
            </a:r>
            <a:r>
              <a:rPr lang="en-US" altLang="ko-KR" sz="1400" i="1" smtClean="0"/>
              <a:t>-3v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</a:t>
            </a:r>
            <a:r>
              <a:rPr lang="ko-KR" altLang="en-US" sz="1400" i="1" smtClean="0"/>
              <a:t>와 같이 되면 종속</a:t>
            </a:r>
            <a:endParaRPr lang="ko-KR" altLang="en-US" sz="1400" i="1"/>
          </a:p>
        </p:txBody>
      </p:sp>
      <p:sp>
        <p:nvSpPr>
          <p:cNvPr id="8" name="TextBox 7"/>
          <p:cNvSpPr txBox="1"/>
          <p:nvPr/>
        </p:nvSpPr>
        <p:spPr>
          <a:xfrm>
            <a:off x="788569" y="4077072"/>
            <a:ext cx="7435049" cy="2185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수학적으로 표현하면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2400" smtClean="0"/>
              <a:t>t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+… = 0 </a:t>
            </a:r>
            <a:r>
              <a:rPr lang="ko-KR" altLang="en-US" sz="1600" smtClean="0"/>
              <a:t>의 수식에서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t</a:t>
            </a:r>
            <a:r>
              <a:rPr lang="en-US" altLang="ko-KR" sz="1600" baseline="-25000" smtClean="0"/>
              <a:t>i</a:t>
            </a:r>
            <a:r>
              <a:rPr lang="en-US" altLang="ko-KR" sz="1600" smtClean="0"/>
              <a:t> </a:t>
            </a:r>
            <a:r>
              <a:rPr lang="ko-KR" altLang="en-US" sz="1600" smtClean="0"/>
              <a:t>가 모두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일 때만 위 식이 성립하면 독립이다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만일 </a:t>
            </a:r>
            <a:r>
              <a:rPr lang="en-US" altLang="ko-KR" sz="1600" smtClean="0"/>
              <a:t>t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아니라면</a:t>
            </a:r>
            <a:r>
              <a:rPr lang="en-US" altLang="ko-KR" sz="1600" smtClean="0"/>
              <a:t>,</a:t>
            </a:r>
          </a:p>
          <a:p>
            <a:r>
              <a:rPr lang="en-US" altLang="ko-KR" sz="1600" smtClean="0"/>
              <a:t>v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= -1/t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(</a:t>
            </a:r>
            <a:r>
              <a:rPr lang="en-US" altLang="ko-KR" sz="1600"/>
              <a:t>t</a:t>
            </a:r>
            <a:r>
              <a:rPr lang="en-US" altLang="ko-KR" sz="1600" baseline="-25000"/>
              <a:t>1</a:t>
            </a:r>
            <a:r>
              <a:rPr lang="en-US" altLang="ko-KR" sz="1600"/>
              <a:t>v</a:t>
            </a:r>
            <a:r>
              <a:rPr lang="en-US" altLang="ko-KR" sz="1600" baseline="-25000"/>
              <a:t>1</a:t>
            </a:r>
            <a:r>
              <a:rPr lang="en-US" altLang="ko-KR" sz="1600"/>
              <a:t>+t</a:t>
            </a:r>
            <a:r>
              <a:rPr lang="en-US" altLang="ko-KR" sz="1600" baseline="-25000"/>
              <a:t>2</a:t>
            </a:r>
            <a:r>
              <a:rPr lang="en-US" altLang="ko-KR" sz="1600"/>
              <a:t>v</a:t>
            </a:r>
            <a:r>
              <a:rPr lang="en-US" altLang="ko-KR" sz="1600" baseline="-25000"/>
              <a:t>2</a:t>
            </a:r>
            <a:r>
              <a:rPr lang="en-US" altLang="ko-KR" sz="1600"/>
              <a:t>+t</a:t>
            </a:r>
            <a:r>
              <a:rPr lang="en-US" altLang="ko-KR" sz="1600" baseline="-25000"/>
              <a:t>3</a:t>
            </a:r>
            <a:r>
              <a:rPr lang="en-US" altLang="ko-KR" sz="1600"/>
              <a:t>v</a:t>
            </a:r>
            <a:r>
              <a:rPr lang="en-US" altLang="ko-KR" sz="1600" baseline="-25000"/>
              <a:t>3</a:t>
            </a:r>
            <a:r>
              <a:rPr lang="en-US" altLang="ko-KR" sz="1600"/>
              <a:t>+t</a:t>
            </a:r>
            <a:r>
              <a:rPr lang="en-US" altLang="ko-KR" sz="1600" baseline="-25000"/>
              <a:t>4</a:t>
            </a:r>
            <a:r>
              <a:rPr lang="en-US" altLang="ko-KR" sz="1600"/>
              <a:t>v</a:t>
            </a:r>
            <a:r>
              <a:rPr lang="en-US" altLang="ko-KR" sz="1600" baseline="-25000"/>
              <a:t>4</a:t>
            </a:r>
            <a:r>
              <a:rPr lang="en-US" altLang="ko-KR" sz="1600"/>
              <a:t>+… </a:t>
            </a:r>
            <a:r>
              <a:rPr lang="en-US" altLang="ko-KR" sz="1600" smtClean="0"/>
              <a:t>) </a:t>
            </a:r>
            <a:r>
              <a:rPr lang="ko-KR" altLang="en-US" sz="1600" smtClean="0"/>
              <a:t>가 되어</a:t>
            </a:r>
            <a:r>
              <a:rPr lang="en-US" altLang="ko-KR" sz="1600" smtClean="0"/>
              <a:t>, v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는 다른 벡터로 만들 수 있게된다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54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독립의 판단법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(1,2,3) (1,1,2) (3,5,8) </a:t>
            </a:r>
            <a:r>
              <a:rPr lang="ko-KR" altLang="en-US" smtClean="0"/>
              <a:t>세 벡터는 독립인가 종속인가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2276872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i="1" smtClean="0"/>
              <a:t>세 벡터는 서로 평행하지는 않다</a:t>
            </a:r>
            <a:endParaRPr lang="en-US" altLang="ko-KR" sz="1600" i="1" smtClean="0"/>
          </a:p>
          <a:p>
            <a:pPr marL="342900" indent="-342900">
              <a:buAutoNum type="arabicPeriod"/>
            </a:pPr>
            <a:r>
              <a:rPr lang="ko-KR" altLang="en-US" sz="1600" i="1" smtClean="0"/>
              <a:t>앞의 두 벡터로 세번째 벡터를 만들 수 있을까</a:t>
            </a:r>
            <a:r>
              <a:rPr lang="en-US" altLang="ko-KR" sz="1600" i="1" smtClean="0"/>
              <a:t>?</a:t>
            </a:r>
            <a:endParaRPr lang="ko-KR" altLang="en-US" sz="1600" i="1"/>
          </a:p>
        </p:txBody>
      </p:sp>
      <p:sp>
        <p:nvSpPr>
          <p:cNvPr id="10" name="TextBox 9"/>
          <p:cNvSpPr txBox="1"/>
          <p:nvPr/>
        </p:nvSpPr>
        <p:spPr>
          <a:xfrm>
            <a:off x="611560" y="3027729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(3,5,8) = t(1,2,3) + s(1,1,2) = (t+s, 2t+s, 3t+2s)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smtClean="0">
                <a:sym typeface="Wingdings" panose="05000000000000000000" pitchFamily="2" charset="2"/>
              </a:rPr>
              <a:t> </a:t>
            </a:r>
            <a:r>
              <a:rPr lang="en-US" altLang="ko-KR" smtClean="0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+ 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5502021" y="3755492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  </a:t>
            </a:r>
            <a:r>
              <a:rPr lang="en-US" altLang="ko-KR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t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3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3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0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  <a:blipFill>
                <a:blip r:embed="rId3"/>
                <a:stretch>
                  <a:fillRect l="-1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4572000" y="5679540"/>
            <a:ext cx="2626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sym typeface="Wingdings" panose="05000000000000000000" pitchFamily="2" charset="2"/>
              </a:rPr>
              <a:t>  </a:t>
            </a:r>
            <a:r>
              <a:rPr lang="ko-KR" altLang="en-US" sz="1600" smtClean="0">
                <a:sym typeface="Wingdings" panose="05000000000000000000" pitchFamily="2" charset="2"/>
              </a:rPr>
              <a:t>역행렬 소거법</a:t>
            </a:r>
            <a:r>
              <a:rPr lang="en-US" altLang="ko-KR" sz="1600" smtClean="0">
                <a:sym typeface="Wingdings" panose="05000000000000000000" pitchFamily="2" charset="2"/>
              </a:rPr>
              <a:t>  </a:t>
            </a:r>
            <a:r>
              <a:rPr lang="ko-KR" altLang="en-US" sz="1600" smtClean="0">
                <a:sym typeface="Wingdings" panose="05000000000000000000" pitchFamily="2" charset="2"/>
              </a:rPr>
              <a:t>종속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899592" y="5034662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1" smtClean="0"/>
              <a:t>독립판단식을 사용하면 </a:t>
            </a:r>
            <a:endParaRPr lang="ko-KR" altLang="en-US" sz="1600" i="1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576" y="4836499"/>
            <a:ext cx="6984776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99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공간과 차원과 기저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4612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1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직선</a:t>
            </a:r>
            <a:r>
              <a:rPr lang="en-US" altLang="ko-KR" smtClean="0"/>
              <a:t>)</a:t>
            </a:r>
            <a:r>
              <a:rPr lang="ko-KR" altLang="en-US" smtClean="0"/>
              <a:t>은 벡터 하나로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2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평면</a:t>
            </a:r>
            <a:r>
              <a:rPr lang="en-US" altLang="ko-KR" smtClean="0"/>
              <a:t>)</a:t>
            </a:r>
            <a:r>
              <a:rPr lang="ko-KR" altLang="en-US" smtClean="0"/>
              <a:t>은 벡터 두개로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3</a:t>
            </a:r>
            <a:r>
              <a:rPr lang="ko-KR" altLang="en-US" smtClean="0"/>
              <a:t>차원은 벡터 세개로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차원은 벡터 </a:t>
            </a:r>
            <a:r>
              <a:rPr lang="en-US" altLang="ko-KR" smtClean="0"/>
              <a:t>4</a:t>
            </a:r>
            <a:r>
              <a:rPr lang="ko-KR" altLang="en-US" smtClean="0"/>
              <a:t>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N</a:t>
            </a:r>
            <a:r>
              <a:rPr lang="ko-KR" altLang="en-US" smtClean="0"/>
              <a:t>차원은 벡터 </a:t>
            </a:r>
            <a:r>
              <a:rPr lang="en-US" altLang="ko-KR" smtClean="0"/>
              <a:t>N</a:t>
            </a:r>
            <a:r>
              <a:rPr lang="ko-KR" altLang="en-US" smtClean="0"/>
              <a:t>개로 만들 수 있다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4169" y="3284984"/>
            <a:ext cx="49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공간을 만들어 주는 벡터들을 </a:t>
            </a:r>
            <a:r>
              <a:rPr lang="ko-KR" altLang="en-US" sz="1600" b="1" smtClean="0">
                <a:solidFill>
                  <a:srgbClr val="FF0000"/>
                </a:solidFill>
              </a:rPr>
              <a:t>기저</a:t>
            </a:r>
            <a:r>
              <a:rPr lang="en-US" altLang="ko-KR" sz="1600" b="1" smtClean="0">
                <a:solidFill>
                  <a:srgbClr val="FF0000"/>
                </a:solidFill>
              </a:rPr>
              <a:t>(base)</a:t>
            </a:r>
            <a:r>
              <a:rPr lang="en-US" altLang="ko-KR" sz="1600" smtClean="0"/>
              <a:t> </a:t>
            </a:r>
            <a:r>
              <a:rPr lang="ko-KR" altLang="en-US" sz="1600" smtClean="0"/>
              <a:t>라고 한다</a:t>
            </a:r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814169" y="3717032"/>
            <a:ext cx="7430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기저 벡터들은 서로 직각이면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직교</a:t>
            </a:r>
            <a:r>
              <a:rPr lang="en-US" altLang="ko-KR" sz="1600" smtClean="0"/>
              <a:t>(orthogonal) </a:t>
            </a:r>
            <a:r>
              <a:rPr lang="ko-KR" altLang="en-US" sz="1600" smtClean="0"/>
              <a:t>기저</a:t>
            </a:r>
            <a:endParaRPr lang="en-US" altLang="ko-KR" sz="1600" smtClean="0"/>
          </a:p>
          <a:p>
            <a:r>
              <a:rPr lang="ko-KR" altLang="en-US" sz="1600" smtClean="0"/>
              <a:t>기저 벡터들은 길이가 </a:t>
            </a:r>
            <a:r>
              <a:rPr lang="en-US" altLang="ko-KR" sz="1600" smtClean="0"/>
              <a:t>1</a:t>
            </a:r>
            <a:r>
              <a:rPr lang="ko-KR" altLang="en-US" sz="1600" smtClean="0"/>
              <a:t>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정규</a:t>
            </a:r>
            <a:r>
              <a:rPr lang="en-US" altLang="ko-KR" sz="1600" smtClean="0"/>
              <a:t>(normal) </a:t>
            </a:r>
            <a:r>
              <a:rPr lang="ko-KR" altLang="en-US" sz="1600" smtClean="0"/>
              <a:t>직교기저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4</a:t>
            </a:r>
            <a:r>
              <a:rPr lang="ko-KR" altLang="en-US" sz="1600" smtClean="0"/>
              <a:t>차원의 정규직교기저를 </a:t>
            </a:r>
            <a:r>
              <a:rPr lang="en-US" altLang="ko-KR" sz="1600" smtClean="0"/>
              <a:t>(1,0,0,0), (0,1,0,0), (0,0,1,0), (0,0,0,1) </a:t>
            </a:r>
            <a:r>
              <a:rPr lang="ko-KR" altLang="en-US" sz="1600" smtClean="0"/>
              <a:t>로 표현할 수 있다</a:t>
            </a:r>
            <a:endParaRPr lang="en-US" altLang="ko-KR" sz="1600" smtClean="0"/>
          </a:p>
          <a:p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이 것들을 모으면 단위벡터 </a:t>
            </a:r>
            <a:r>
              <a:rPr lang="en-US" altLang="ko-KR" sz="1600" smtClean="0">
                <a:latin typeface="Consolas" panose="020B0609020204030204" pitchFamily="49" charset="0"/>
                <a:sym typeface="Wingdings" panose="05000000000000000000" pitchFamily="2" charset="2"/>
              </a:rPr>
              <a:t>I </a:t>
            </a:r>
            <a:r>
              <a:rPr lang="ko-KR" altLang="en-US" sz="1600" smtClean="0">
                <a:sym typeface="Wingdings" panose="05000000000000000000" pitchFamily="2" charset="2"/>
              </a:rPr>
              <a:t>가 된다</a:t>
            </a:r>
            <a:endParaRPr lang="en-US" altLang="ko-KR" sz="160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0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  <a:blipFill>
                <a:blip r:embed="rId2"/>
                <a:stretch>
                  <a:fillRect t="-283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6133517" y="5218467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53231" y="6010555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1705" y="596916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26339" y="509216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869179" y="6005317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792402" y="5970473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3599" y="637203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 flipV="1">
            <a:off x="6139931" y="6000006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20638" y="5532734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모서리가 둥근 직사각형 38"/>
          <p:cNvSpPr/>
          <p:nvPr/>
        </p:nvSpPr>
        <p:spPr>
          <a:xfrm>
            <a:off x="5508104" y="5092160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47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 관점의 독립성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16261"/>
              </p:ext>
            </p:extLst>
          </p:nvPr>
        </p:nvGraphicFramePr>
        <p:xfrm>
          <a:off x="611560" y="1772816"/>
          <a:ext cx="2304256" cy="2023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48018521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531197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32481521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3770104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88675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4446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557116"/>
                  </a:ext>
                </a:extLst>
              </a:tr>
              <a:tr h="426436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928165"/>
                  </a:ext>
                </a:extLst>
              </a:tr>
              <a:tr h="37277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774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75856" y="1988840"/>
            <a:ext cx="4681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왼쪽 행렬을 학생 </a:t>
            </a:r>
            <a:r>
              <a:rPr lang="en-US" altLang="ko-KR" smtClean="0"/>
              <a:t>5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과목 </a:t>
            </a:r>
            <a:r>
              <a:rPr lang="en-US" altLang="ko-KR" smtClean="0"/>
              <a:t>4</a:t>
            </a:r>
            <a:r>
              <a:rPr lang="ko-KR" altLang="en-US" smtClean="0"/>
              <a:t>개</a:t>
            </a:r>
            <a:r>
              <a:rPr lang="en-US" altLang="ko-KR" smtClean="0"/>
              <a:t>(A/B/C/D)</a:t>
            </a:r>
            <a:r>
              <a:rPr lang="ko-KR" altLang="en-US" smtClean="0"/>
              <a:t>의</a:t>
            </a:r>
            <a:endParaRPr lang="en-US" altLang="ko-KR" smtClean="0"/>
          </a:p>
          <a:p>
            <a:r>
              <a:rPr lang="ko-KR" altLang="en-US" smtClean="0"/>
              <a:t>성적표로 보자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과목 중 두개만 선택해야 한다면</a:t>
            </a:r>
            <a:endParaRPr lang="en-US" altLang="ko-KR" smtClean="0"/>
          </a:p>
          <a:p>
            <a:r>
              <a:rPr lang="ko-KR" altLang="en-US" smtClean="0"/>
              <a:t>어떤 과목을 선택할까</a:t>
            </a:r>
            <a:r>
              <a:rPr lang="en-US" altLang="ko-KR" smtClean="0"/>
              <a:t>?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4367360"/>
            <a:ext cx="4716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각 과목을 벡터로 보면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B </a:t>
            </a:r>
            <a:r>
              <a:rPr lang="ko-KR" altLang="en-US" smtClean="0"/>
              <a:t>는 평행 </a:t>
            </a:r>
            <a:r>
              <a:rPr lang="en-US" altLang="ko-KR" smtClean="0"/>
              <a:t>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더하면 </a:t>
            </a:r>
            <a:r>
              <a:rPr lang="en-US" altLang="ko-KR" smtClean="0"/>
              <a:t>D 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선택하는 것이 효과적임 </a:t>
            </a:r>
            <a:r>
              <a:rPr lang="en-US" altLang="ko-KR" smtClean="0"/>
              <a:t>(</a:t>
            </a:r>
            <a:r>
              <a:rPr lang="ko-KR" altLang="en-US" smtClean="0"/>
              <a:t>독립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=(2,3,4,3,2),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=(5,2,1,4,3)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 = ac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/(ac)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상관계수</a:t>
                </a:r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blipFill>
                <a:blip r:embed="rId2"/>
                <a:stretch>
                  <a:fillRect t="-1226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 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2 3 1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X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오른쪽 화살표 21"/>
          <p:cNvSpPr/>
          <p:nvPr/>
        </p:nvSpPr>
        <p:spPr>
          <a:xfrm>
            <a:off x="3347864" y="192849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오른쪽 화살표 22"/>
          <p:cNvSpPr/>
          <p:nvPr/>
        </p:nvSpPr>
        <p:spPr>
          <a:xfrm>
            <a:off x="1547664" y="299695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131840" y="3015182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(1,2,1) </a:t>
            </a:r>
            <a:r>
              <a:rPr lang="ko-KR" altLang="en-US" smtClean="0"/>
              <a:t>벡터가 </a:t>
            </a:r>
            <a:r>
              <a:rPr lang="en-US" altLang="ko-KR" smtClean="0"/>
              <a:t>(8,7,9)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변환됨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4221088"/>
            <a:ext cx="662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AX = Y </a:t>
            </a:r>
            <a:r>
              <a:rPr lang="ko-KR" altLang="en-US" smtClean="0"/>
              <a:t>로 쓸 때</a:t>
            </a:r>
            <a:r>
              <a:rPr lang="en-US" altLang="ko-KR" smtClean="0"/>
              <a:t>, </a:t>
            </a:r>
            <a:r>
              <a:rPr lang="ko-KR" altLang="en-US" smtClean="0"/>
              <a:t>행렬 </a:t>
            </a:r>
            <a:r>
              <a:rPr lang="en-US" altLang="ko-KR" smtClean="0"/>
              <a:t>A</a:t>
            </a:r>
            <a:r>
              <a:rPr lang="ko-KR" altLang="en-US" smtClean="0"/>
              <a:t>는 벡터들 간의 변환으로 볼수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 </a:t>
            </a:r>
            <a:r>
              <a:rPr lang="en-US" altLang="ko-KR" smtClean="0"/>
              <a:t>: Transformation </a:t>
            </a:r>
            <a:r>
              <a:rPr lang="ko-KR" altLang="en-US" smtClean="0"/>
              <a:t>또는 </a:t>
            </a:r>
            <a:r>
              <a:rPr lang="en-US" altLang="ko-KR" smtClean="0"/>
              <a:t>Mapping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smtClean="0"/>
                  <a:t> 어떤 변환일까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  <a:blipFill>
                <a:blip r:embed="rId6"/>
                <a:stretch>
                  <a:fillRect r="-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신경망도 변환이다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61534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97238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32943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27" idx="0"/>
          </p:cNvCxnSpPr>
          <p:nvPr/>
        </p:nvCxnSpPr>
        <p:spPr>
          <a:xfrm flipV="1">
            <a:off x="1895382" y="2484554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8" idx="0"/>
          </p:cNvCxnSpPr>
          <p:nvPr/>
        </p:nvCxnSpPr>
        <p:spPr>
          <a:xfrm flipV="1">
            <a:off x="2631086" y="2553046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H="1" flipV="1">
            <a:off x="2796442" y="2484554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59632" y="269277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A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61534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97238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32943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7" idx="0"/>
            <a:endCxn id="24" idx="4"/>
          </p:cNvCxnSpPr>
          <p:nvPr/>
        </p:nvCxnSpPr>
        <p:spPr>
          <a:xfrm flipV="1">
            <a:off x="1895382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7" idx="7"/>
            <a:endCxn id="26" idx="3"/>
          </p:cNvCxnSpPr>
          <p:nvPr/>
        </p:nvCxnSpPr>
        <p:spPr>
          <a:xfrm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8" idx="1"/>
            <a:endCxn id="24" idx="4"/>
          </p:cNvCxnSpPr>
          <p:nvPr/>
        </p:nvCxnSpPr>
        <p:spPr>
          <a:xfrm flipH="1" flipV="1">
            <a:off x="1895382" y="2557573"/>
            <a:ext cx="570348" cy="71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0" idx="1"/>
            <a:endCxn id="24" idx="5"/>
          </p:cNvCxnSpPr>
          <p:nvPr/>
        </p:nvCxnSpPr>
        <p:spPr>
          <a:xfrm flipH="1"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8" idx="7"/>
            <a:endCxn id="26" idx="3"/>
          </p:cNvCxnSpPr>
          <p:nvPr/>
        </p:nvCxnSpPr>
        <p:spPr>
          <a:xfrm flipV="1">
            <a:off x="2796442" y="2489081"/>
            <a:ext cx="404993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  <a:endCxn id="26" idx="4"/>
          </p:cNvCxnSpPr>
          <p:nvPr/>
        </p:nvCxnSpPr>
        <p:spPr>
          <a:xfrm flipV="1">
            <a:off x="3366791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65730" y="385175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X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83768" y="14847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Y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>
            <a:endCxn id="27" idx="4"/>
          </p:cNvCxnSpPr>
          <p:nvPr/>
        </p:nvCxnSpPr>
        <p:spPr>
          <a:xfrm flipV="1">
            <a:off x="1895382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639265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361957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895382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2639265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3361957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73502" y="2015538"/>
            <a:ext cx="21755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</a:p>
          <a:p>
            <a:r>
              <a:rPr lang="ko-KR" altLang="en-US" smtClean="0"/>
              <a:t>변환행렬</a:t>
            </a:r>
            <a:r>
              <a:rPr lang="en-US" altLang="ko-KR" smtClean="0"/>
              <a:t>(</a:t>
            </a:r>
            <a:r>
              <a:rPr lang="ko-KR" altLang="en-US" smtClean="0"/>
              <a:t>가중치</a:t>
            </a:r>
            <a:r>
              <a:rPr lang="en-US" altLang="ko-KR" smtClean="0"/>
              <a:t>) A</a:t>
            </a:r>
          </a:p>
          <a:p>
            <a:r>
              <a:rPr lang="ko-KR" altLang="en-US" smtClean="0"/>
              <a:t>출력데이터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Y</a:t>
            </a:r>
          </a:p>
          <a:p>
            <a:endParaRPr lang="en-US" altLang="ko-KR"/>
          </a:p>
          <a:p>
            <a:r>
              <a:rPr lang="en-US" altLang="ko-KR" sz="2800" smtClean="0"/>
              <a:t>AX = Y</a:t>
            </a:r>
            <a:endParaRPr lang="ko-KR" altLang="en-US" sz="2800"/>
          </a:p>
        </p:txBody>
      </p:sp>
      <p:pic>
        <p:nvPicPr>
          <p:cNvPr id="49" name="Picture 20" descr="Deep Learning to the Rescue | Security Info W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88065"/>
            <a:ext cx="48450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2308872" y="6474822"/>
            <a:ext cx="4186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tensorflow </a:t>
            </a:r>
            <a:r>
              <a:rPr lang="ko-KR" altLang="en-US" sz="1600" i="1" smtClean="0">
                <a:solidFill>
                  <a:schemeClr val="accent1"/>
                </a:solidFill>
              </a:rPr>
              <a:t>의 </a:t>
            </a:r>
            <a:r>
              <a:rPr lang="en-US" altLang="ko-KR" sz="1600" i="1" smtClean="0">
                <a:solidFill>
                  <a:schemeClr val="accent1"/>
                </a:solidFill>
              </a:rPr>
              <a:t>tensor </a:t>
            </a:r>
            <a:r>
              <a:rPr lang="ko-KR" altLang="en-US" sz="1600" i="1" smtClean="0">
                <a:solidFill>
                  <a:schemeClr val="accent1"/>
                </a:solidFill>
              </a:rPr>
              <a:t>는 행렬을 의미한다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방향이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 않다</a:t>
            </a:r>
            <a:endParaRPr lang="en-US" altLang="ko-KR" smtClean="0"/>
          </a:p>
          <a:p>
            <a:r>
              <a:rPr lang="en-US" altLang="ko-KR" smtClean="0"/>
              <a:t>(non 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두 벡터가 방향이 다르면 별도의 벡터로 표시해야 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09163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440758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= </a:t>
                </a:r>
                <a:r>
                  <a:rPr lang="en-US" altLang="ko-KR" smtClean="0"/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화살표 40"/>
          <p:cNvSpPr/>
          <p:nvPr/>
        </p:nvSpPr>
        <p:spPr>
          <a:xfrm>
            <a:off x="3516406" y="2531941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오른쪽 화살표 52"/>
          <p:cNvSpPr/>
          <p:nvPr/>
        </p:nvSpPr>
        <p:spPr>
          <a:xfrm>
            <a:off x="4371205" y="3373536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선형변환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3878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선형변환 </a:t>
            </a:r>
            <a:r>
              <a:rPr lang="en-US" altLang="ko-KR" smtClean="0"/>
              <a:t>: Linear Transformation</a:t>
            </a:r>
          </a:p>
          <a:p>
            <a:pPr lvl="1"/>
            <a:r>
              <a:rPr lang="en-US" altLang="ko-KR" smtClean="0"/>
              <a:t>f(kx) = k f(x)</a:t>
            </a:r>
          </a:p>
          <a:p>
            <a:pPr lvl="1"/>
            <a:r>
              <a:rPr lang="en-US" altLang="ko-KR" smtClean="0"/>
              <a:t>f(x+y) = f(x) + f(y)</a:t>
            </a:r>
          </a:p>
          <a:p>
            <a:pPr lvl="1"/>
            <a:r>
              <a:rPr lang="en-US" altLang="ko-KR" smtClean="0"/>
              <a:t>f(tx+sy) = t f(x) + s f(y)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9592" y="3356992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행렬도 같은 성질을 보인다</a:t>
            </a:r>
            <a:endParaRPr lang="en-US" altLang="ko-KR" smtClean="0"/>
          </a:p>
          <a:p>
            <a:pPr lvl="1"/>
            <a:r>
              <a:rPr lang="en-US" altLang="ko-KR" smtClean="0"/>
              <a:t>A(kX) = k(AX)</a:t>
            </a:r>
          </a:p>
          <a:p>
            <a:pPr lvl="1"/>
            <a:r>
              <a:rPr lang="en-US" altLang="ko-KR" smtClean="0"/>
              <a:t>A(X+Y) = AX + AY</a:t>
            </a:r>
          </a:p>
          <a:p>
            <a:pPr lvl="1"/>
            <a:r>
              <a:rPr lang="en-US" altLang="ko-KR" smtClean="0"/>
              <a:t>A(tX+sY) = t AX + s AY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008" y="2419727"/>
            <a:ext cx="3804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y= ax + b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y = ax</a:t>
            </a:r>
            <a:r>
              <a:rPr lang="en-US" altLang="ko-KR" sz="1600" i="1" baseline="30000" smtClean="0">
                <a:solidFill>
                  <a:schemeClr val="accent1"/>
                </a:solidFill>
              </a:rPr>
              <a:t>2</a:t>
            </a:r>
            <a:r>
              <a:rPr lang="en-US" altLang="ko-KR" sz="1600" i="1" smtClean="0">
                <a:solidFill>
                  <a:schemeClr val="accent1"/>
                </a:solidFill>
              </a:rPr>
              <a:t> + bx +c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선형변환이 아님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3789040"/>
            <a:ext cx="350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행렬은 </a:t>
            </a:r>
            <a:r>
              <a:rPr lang="ko-KR" altLang="en-US" sz="1600" b="1" i="1" smtClean="0">
                <a:solidFill>
                  <a:srgbClr val="FF0000"/>
                </a:solidFill>
              </a:rPr>
              <a:t>벡터들</a:t>
            </a:r>
            <a:r>
              <a:rPr lang="ko-KR" altLang="en-US" sz="1600" i="1" smtClean="0">
                <a:solidFill>
                  <a:schemeClr val="accent1"/>
                </a:solidFill>
              </a:rPr>
              <a:t> 간의 선형변환이다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895842"/>
            <a:ext cx="2923612" cy="16430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44008" y="5998882"/>
            <a:ext cx="338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</a:t>
            </a:r>
            <a:r>
              <a:rPr lang="ko-KR" altLang="en-US" smtClean="0">
                <a:hlinkClick r:id="rId3"/>
              </a:rPr>
              <a:t>youtu.be/kYB8IZa5AuE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선형변환의 특징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5036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원점 </a:t>
            </a:r>
            <a:r>
              <a:rPr lang="en-US" altLang="ko-KR" smtClean="0"/>
              <a:t>O </a:t>
            </a:r>
            <a:r>
              <a:rPr lang="ko-KR" altLang="en-US" smtClean="0"/>
              <a:t>는 원점으로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직선은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평행한 직선은 평행한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사각형은 평행사변형으로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원은 타원으로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수직한 직선은 수직한 직선으로 </a:t>
            </a:r>
            <a:r>
              <a:rPr lang="ko-KR" altLang="en-US" smtClean="0">
                <a:solidFill>
                  <a:srgbClr val="FF0000"/>
                </a:solidFill>
              </a:rPr>
              <a:t>가지 않는다</a:t>
            </a:r>
            <a:endParaRPr lang="en-US" altLang="ko-KR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직선들 간의 간격의 비율은 유지된다</a:t>
            </a:r>
            <a:endParaRPr lang="ko-KR" altLang="en-US"/>
          </a:p>
        </p:txBody>
      </p:sp>
      <p:pic>
        <p:nvPicPr>
          <p:cNvPr id="22" name="Picture 6" descr="Content - Linear transformations and matr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12723"/>
            <a:ext cx="3326802" cy="1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좌표의 이동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3528" y="241032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x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(1,0)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5292080" y="2266312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3251923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y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(0,1)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5508104" y="31079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4077072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(2,3)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]=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204425" y="53012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5301207"/>
            <a:ext cx="216024" cy="5821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</a:rPr>
              <a:t>x</a:t>
            </a:r>
            <a:r>
              <a:rPr lang="ko-KR" altLang="en-US" sz="1200" smtClean="0">
                <a:solidFill>
                  <a:srgbClr val="FF0000"/>
                </a:solidFill>
              </a:rPr>
              <a:t>축의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smtClean="0">
                <a:solidFill>
                  <a:srgbClr val="FF0000"/>
                </a:solidFill>
              </a:rPr>
              <a:t>이동위치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514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9" idx="2"/>
            <a:endCxn id="11" idx="0"/>
          </p:cNvCxnSpPr>
          <p:nvPr/>
        </p:nvCxnSpPr>
        <p:spPr>
          <a:xfrm flipH="1">
            <a:off x="1083678" y="5883354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2"/>
            <a:endCxn id="23" idx="0"/>
          </p:cNvCxnSpPr>
          <p:nvPr/>
        </p:nvCxnSpPr>
        <p:spPr>
          <a:xfrm>
            <a:off x="1655676" y="5883354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70441" y="5190244"/>
            <a:ext cx="8756" cy="136340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122369" y="6309320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79849" y="62373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7528" y="6300028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6583" y="502653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 flipV="1">
            <a:off x="3795307" y="6286668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799159" y="5907203"/>
            <a:ext cx="1002166" cy="38127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83968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788024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563888" y="5877272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563888" y="544522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793214" y="5868084"/>
            <a:ext cx="2470" cy="457806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792925" y="5462265"/>
            <a:ext cx="494433" cy="7940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049921" y="543233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59519" y="553834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열벡터들이 변환된 축을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ko-KR" altLang="en-US" sz="1600" i="1" smtClean="0">
                <a:solidFill>
                  <a:schemeClr val="accent1"/>
                </a:solidFill>
              </a:rPr>
              <a:t>   나타낸다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변환과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(1,2)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  <a:blipFill>
                <a:blip r:embed="rId3"/>
                <a:stretch>
                  <a:fillRect l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1259632" y="1583925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307506" y="4654382"/>
            <a:ext cx="4884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행벡터들과 내적을 하면 변환된 좌표값을 얻는다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59632" y="1900540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※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  <a:blipFill>
                <a:blip r:embed="rId4"/>
                <a:stretch>
                  <a:fillRect l="-3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/>
          <p:cNvSpPr/>
          <p:nvPr/>
        </p:nvSpPr>
        <p:spPr>
          <a:xfrm>
            <a:off x="3707904" y="2562017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07904" y="2878632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=AX </a:t>
                </a:r>
                <a:r>
                  <a:rPr lang="ko-KR" altLang="en-US" smtClean="0"/>
                  <a:t>에서</a:t>
                </a:r>
                <a:r>
                  <a:rPr lang="en-US" altLang="ko-KR" smtClean="0"/>
                  <a:t>, x’=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(1,2)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smtClean="0"/>
                  <a:t>, y’=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(3,1)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예제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132856"/>
            <a:ext cx="182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(1,0,0) </a:t>
            </a:r>
            <a:r>
              <a:rPr lang="en-US" altLang="ko-KR" smtClean="0">
                <a:sym typeface="Wingdings" panose="05000000000000000000" pitchFamily="2" charset="2"/>
              </a:rPr>
              <a:t> (1,1,0)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(0,1,0)  (0,1,2)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(0,0,1)  (1,2,3)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263691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 변환되는 행렬을 구하시오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1   0   1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0   2   3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1907704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9586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83768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9030" y="522920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좌표벡터가 어디로 변환되는 지를 알면 변환행렬을 쉽게 구할 수 있다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반대로</a:t>
            </a:r>
            <a:r>
              <a:rPr lang="en-US" altLang="ko-KR" sz="1600" i="1" smtClean="0">
                <a:solidFill>
                  <a:schemeClr val="accent1"/>
                </a:solidFill>
              </a:rPr>
              <a:t>,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행렬의 열벡터를 보면 좌표계가 어디로 이동하는 지 감을 잡을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3x2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평면은 평면으로 이동한다</a:t>
            </a:r>
            <a:r>
              <a:rPr lang="en-US" altLang="ko-KR" sz="1600" i="1" smtClean="0">
                <a:solidFill>
                  <a:schemeClr val="accent1"/>
                </a:solidFill>
              </a:rPr>
              <a:t/>
            </a:r>
            <a:br>
              <a:rPr lang="en-US" altLang="ko-KR" sz="1600" i="1" smtClean="0">
                <a:solidFill>
                  <a:schemeClr val="accent1"/>
                </a:solidFill>
              </a:rPr>
            </a:br>
            <a:r>
              <a:rPr lang="en-US" altLang="ko-KR" sz="1600" i="1" smtClean="0">
                <a:solidFill>
                  <a:schemeClr val="accent1"/>
                </a:solidFill>
              </a:rPr>
              <a:t>   (</a:t>
            </a:r>
            <a:r>
              <a:rPr lang="ko-KR" altLang="en-US" sz="1600" i="1" smtClean="0">
                <a:solidFill>
                  <a:schemeClr val="accent1"/>
                </a:solidFill>
              </a:rPr>
              <a:t>단 원점을 지나는 평면임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차원의 점이 </a:t>
            </a:r>
            <a:r>
              <a:rPr lang="en-US" altLang="ko-KR" smtClean="0"/>
              <a:t>3</a:t>
            </a:r>
            <a:r>
              <a:rPr lang="ko-KR" altLang="en-US" smtClean="0"/>
              <a:t>차원의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/>
          <p:cNvSpPr/>
          <p:nvPr/>
        </p:nvSpPr>
        <p:spPr>
          <a:xfrm rot="18072749">
            <a:off x="936718" y="4477473"/>
            <a:ext cx="2279707" cy="710788"/>
          </a:xfrm>
          <a:prstGeom prst="parallelogram">
            <a:avLst>
              <a:gd name="adj" fmla="val 81013"/>
            </a:avLst>
          </a:prstGeom>
          <a:solidFill>
            <a:srgbClr val="FF99FF">
              <a:alpha val="4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로 구부러진 화살표 9"/>
          <p:cNvSpPr/>
          <p:nvPr/>
        </p:nvSpPr>
        <p:spPr>
          <a:xfrm rot="13753997">
            <a:off x="2647284" y="4425880"/>
            <a:ext cx="436958" cy="1756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062406" y="4750036"/>
            <a:ext cx="334820" cy="17957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475112"/>
            <a:ext cx="191274" cy="42234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43964" y="450912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979712" y="422108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(-1,1,3)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559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2x3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3448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공간이 평면으로 이동하므로</a:t>
            </a:r>
            <a:r>
              <a:rPr lang="en-US" altLang="ko-KR" sz="16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600" i="1">
                <a:solidFill>
                  <a:schemeClr val="accent1"/>
                </a:solidFill>
              </a:rPr>
              <a:t> </a:t>
            </a:r>
            <a:r>
              <a:rPr lang="en-US" altLang="ko-KR" sz="1600" i="1" smtClean="0">
                <a:solidFill>
                  <a:schemeClr val="accent1"/>
                </a:solidFill>
              </a:rPr>
              <a:t>  </a:t>
            </a:r>
            <a:r>
              <a:rPr lang="ko-KR" altLang="en-US" sz="1600" i="1" smtClean="0">
                <a:solidFill>
                  <a:schemeClr val="accent1"/>
                </a:solidFill>
              </a:rPr>
              <a:t>중복될 수 밖에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이동한 축이 종속임을 알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 smtClean="0"/>
              <a:t>차원의 모든 점이 </a:t>
            </a:r>
            <a:r>
              <a:rPr lang="en-US" altLang="ko-KR"/>
              <a:t>2</a:t>
            </a:r>
            <a:r>
              <a:rPr lang="ko-KR" altLang="en-US" smtClean="0"/>
              <a:t>차원 평면상의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>
            <a:stCxn id="8" idx="4"/>
          </p:cNvCxnSpPr>
          <p:nvPr/>
        </p:nvCxnSpPr>
        <p:spPr>
          <a:xfrm flipH="1" flipV="1">
            <a:off x="2062406" y="4929614"/>
            <a:ext cx="143847" cy="3013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780470"/>
            <a:ext cx="427596" cy="116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34594" y="458112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(2,1)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855674" y="519580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(1,1)</a:t>
            </a:r>
            <a:endParaRPr lang="ko-KR" altLang="en-US" sz="1200"/>
          </a:p>
        </p:txBody>
      </p:sp>
      <p:cxnSp>
        <p:nvCxnSpPr>
          <p:cNvPr id="26" name="직선 연결선 25"/>
          <p:cNvCxnSpPr>
            <a:endCxn id="37" idx="3"/>
          </p:cNvCxnSpPr>
          <p:nvPr/>
        </p:nvCxnSpPr>
        <p:spPr>
          <a:xfrm flipH="1" flipV="1">
            <a:off x="2054280" y="4926767"/>
            <a:ext cx="383482" cy="11131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11760" y="4952201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(3,2)</a:t>
            </a:r>
            <a:endParaRPr lang="ko-KR" altLang="en-US" sz="1200"/>
          </a:p>
        </p:txBody>
      </p:sp>
      <p:sp>
        <p:nvSpPr>
          <p:cNvPr id="11" name="톱니 모양의 오른쪽 화살표 10"/>
          <p:cNvSpPr/>
          <p:nvPr/>
        </p:nvSpPr>
        <p:spPr>
          <a:xfrm rot="3606538">
            <a:off x="102005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톱니 모양의 오른쪽 화살표 29"/>
          <p:cNvSpPr/>
          <p:nvPr/>
        </p:nvSpPr>
        <p:spPr>
          <a:xfrm rot="3606538">
            <a:off x="1475958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톱니 모양의 오른쪽 화살표 30"/>
          <p:cNvSpPr/>
          <p:nvPr/>
        </p:nvSpPr>
        <p:spPr>
          <a:xfrm rot="7106196">
            <a:off x="218508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 rot="7075129">
            <a:off x="2752464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톱니 모양의 오른쪽 화살표 32"/>
          <p:cNvSpPr/>
          <p:nvPr/>
        </p:nvSpPr>
        <p:spPr>
          <a:xfrm rot="14533799">
            <a:off x="1833285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톱니 모양의 오른쪽 화살표 37"/>
          <p:cNvSpPr/>
          <p:nvPr/>
        </p:nvSpPr>
        <p:spPr>
          <a:xfrm rot="14921675">
            <a:off x="2289192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톱니 모양의 오른쪽 화살표 40"/>
          <p:cNvSpPr/>
          <p:nvPr/>
        </p:nvSpPr>
        <p:spPr>
          <a:xfrm rot="14367176">
            <a:off x="2745816" y="5701126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종속이면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445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차원의 모든 점이 평면이나</a:t>
            </a:r>
            <a:r>
              <a:rPr lang="en-US" altLang="ko-KR" smtClean="0"/>
              <a:t>, </a:t>
            </a:r>
            <a:r>
              <a:rPr lang="ko-KR" altLang="en-US" smtClean="0"/>
              <a:t>직선으로 이동한다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점이 중복된다 </a:t>
            </a:r>
            <a:r>
              <a:rPr lang="en-US" altLang="ko-KR" smtClean="0"/>
              <a:t>(</a:t>
            </a:r>
            <a:r>
              <a:rPr lang="ko-KR" altLang="en-US" smtClean="0"/>
              <a:t>일대일 매핑이 안됨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 적용시 </a:t>
            </a:r>
            <a:r>
              <a:rPr lang="en-US" altLang="ko-KR" smtClean="0"/>
              <a:t>0</a:t>
            </a:r>
            <a:r>
              <a:rPr lang="ko-KR" altLang="en-US" smtClean="0"/>
              <a:t>인 행이 나온다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없다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97160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6997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158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4" name="평행 사변형 53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>
            <a:stCxn id="54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55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72" idx="3"/>
          </p:cNvCxnSpPr>
          <p:nvPr/>
        </p:nvCxnSpPr>
        <p:spPr>
          <a:xfrm>
            <a:off x="5504420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504420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90960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981520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4981520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458620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119529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55643" y="4857968"/>
            <a:ext cx="1340336" cy="1376751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5484021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독립이면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점이 일대일 매핑이 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있다</a:t>
            </a:r>
            <a:endParaRPr lang="ko-KR" altLang="en-US"/>
          </a:p>
        </p:txBody>
      </p: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3779912" y="408732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779912" y="522920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66452" y="524032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257012" y="390265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3257012" y="518769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34112" y="56764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676395" y="52707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3728501" y="5081106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166294" y="4948448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20375" y="4649293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995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정육면체 2"/>
          <p:cNvSpPr/>
          <p:nvPr/>
        </p:nvSpPr>
        <p:spPr>
          <a:xfrm rot="1486773">
            <a:off x="3346881" y="4403934"/>
            <a:ext cx="792088" cy="783942"/>
          </a:xfrm>
          <a:prstGeom prst="cub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크기가 같다면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길이가 같다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벡터의 크기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길이</a:t>
            </a:r>
            <a:r>
              <a:rPr lang="en-US" altLang="ko-KR" sz="1600" smtClean="0"/>
              <a:t>)</a:t>
            </a:r>
            <a:r>
              <a:rPr lang="ko-KR" altLang="en-US" sz="1600" smtClean="0"/>
              <a:t>는 아래와 같이 표현한다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 =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9650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65124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9033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156406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30359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9175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7824" y="4581128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또는</a:t>
            </a:r>
            <a:endParaRPr lang="en-US" altLang="ko-KR" smtClean="0"/>
          </a:p>
          <a:p>
            <a:pPr algn="ctr"/>
            <a:r>
              <a:rPr lang="en-US" altLang="ko-KR" smtClean="0"/>
              <a:t>a = 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924944"/>
            <a:ext cx="6282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신기하게도 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독립의 효과는 열벡터와 같다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종속이면 행벡터도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독립이면 행벡터도 독립이다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7555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555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19672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619672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5557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5557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44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평행 사변형 47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92D05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8" name="직선 연결선 57"/>
          <p:cNvCxnSpPr>
            <a:stCxn id="48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54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2515714" y="475431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2938576" y="565985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85876" y="4221088"/>
            <a:ext cx="46185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행벡터로 만들어진 평면을 잡자</a:t>
            </a:r>
            <a:endParaRPr lang="en-US" altLang="ko-KR" sz="1400" i="1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이 평면에 수직인 직선을 그리자</a:t>
            </a:r>
            <a:endParaRPr lang="en-US" altLang="ko-KR" sz="1400" i="1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수직인 직선상의 모든 점들은 같은 점으로 이동한다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행벡터와의 내적이 새로운 좌표이므로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벡터를 수직인성분과 평행한 성분으로 분해해보자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909" y="597622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행벡터들</a:t>
            </a:r>
            <a:endParaRPr lang="ko-KR" alt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4355976" y="591835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※ </a:t>
            </a:r>
            <a:r>
              <a:rPr lang="ko-KR" altLang="en-US" sz="1200" smtClean="0">
                <a:solidFill>
                  <a:srgbClr val="FF0000"/>
                </a:solidFill>
              </a:rPr>
              <a:t>행벡터와 열벡터의 관련성을 이해하는 것은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r>
              <a:rPr lang="ko-KR" altLang="en-US" sz="1200" smtClean="0">
                <a:solidFill>
                  <a:srgbClr val="FF0000"/>
                </a:solidFill>
              </a:rPr>
              <a:t>   행렬수학</a:t>
            </a:r>
            <a:r>
              <a:rPr lang="en-US" altLang="ko-KR" sz="1200" smtClean="0">
                <a:solidFill>
                  <a:srgbClr val="FF0000"/>
                </a:solidFill>
              </a:rPr>
              <a:t>(</a:t>
            </a:r>
            <a:r>
              <a:rPr lang="ko-KR" altLang="en-US" sz="1200" smtClean="0">
                <a:solidFill>
                  <a:srgbClr val="FF0000"/>
                </a:solidFill>
              </a:rPr>
              <a:t>선형대수</a:t>
            </a:r>
            <a:r>
              <a:rPr lang="en-US" altLang="ko-KR" sz="1200" smtClean="0">
                <a:solidFill>
                  <a:srgbClr val="FF0000"/>
                </a:solidFill>
              </a:rPr>
              <a:t>) </a:t>
            </a:r>
            <a:r>
              <a:rPr lang="ko-KR" altLang="en-US" sz="1200" smtClean="0">
                <a:solidFill>
                  <a:srgbClr val="FF0000"/>
                </a:solidFill>
              </a:rPr>
              <a:t>의 가장 까다로운 부분이다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중첩 </a:t>
            </a:r>
            <a:r>
              <a:rPr lang="en-US" altLang="ko-KR" smtClean="0"/>
              <a:t>AB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88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ABX = A(BX) = AX’ = X'‘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B</a:t>
            </a:r>
            <a:r>
              <a:rPr lang="ko-KR" altLang="en-US" smtClean="0"/>
              <a:t>로 변환한 것을 다시 </a:t>
            </a:r>
            <a:r>
              <a:rPr lang="en-US" altLang="ko-KR" smtClean="0"/>
              <a:t>A</a:t>
            </a:r>
            <a:r>
              <a:rPr lang="ko-KR" altLang="en-US" smtClean="0"/>
              <a:t>로 변환한 것이다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그러므로</a:t>
            </a:r>
            <a:r>
              <a:rPr lang="en-US" altLang="ko-KR" smtClean="0"/>
              <a:t>, </a:t>
            </a:r>
            <a:r>
              <a:rPr lang="ko-KR" altLang="en-US" smtClean="0"/>
              <a:t>행렬곱은 변환을 여러 번 하는 것이다 </a:t>
            </a:r>
            <a:r>
              <a:rPr lang="en-US" altLang="ko-KR" smtClean="0"/>
              <a:t>(ABCDE </a:t>
            </a:r>
            <a:r>
              <a:rPr lang="ko-KR" altLang="en-US" smtClean="0"/>
              <a:t>행렬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>
            <a:off x="3275856" y="184482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AB=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어떤 변환인가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blipFill>
                <a:blip r:embed="rId3"/>
                <a:stretch>
                  <a:fillRect l="-1721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BA=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왜 </a:t>
                </a:r>
                <a:r>
                  <a:rPr lang="en-US" altLang="ko-KR" smtClean="0"/>
                  <a:t>AB</a:t>
                </a:r>
                <a:r>
                  <a:rPr lang="ko-KR" altLang="en-US" smtClean="0"/>
                  <a:t>와 다른가</a:t>
                </a:r>
                <a:r>
                  <a:rPr lang="en-US" altLang="ko-KR" smtClean="0"/>
                  <a:t>? (</a:t>
                </a:r>
                <a:r>
                  <a:rPr lang="ko-KR" altLang="en-US" smtClean="0"/>
                  <a:t>변환의 순서가 중요하다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A=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 (A</a:t>
                </a:r>
                <a:r>
                  <a:rPr lang="en-US" altLang="ko-KR" baseline="30000" smtClean="0"/>
                  <a:t>-1 </a:t>
                </a:r>
                <a:r>
                  <a:rPr lang="ko-KR" altLang="en-US" smtClean="0"/>
                  <a:t>은 원래로 되돌리는 변환이다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(ABC)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=C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B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blipFill>
                <a:blip r:embed="rId4"/>
                <a:stretch>
                  <a:fillRect l="-875" r="-973" b="-6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/>
          <p:nvPr/>
        </p:nvCxnSpPr>
        <p:spPr>
          <a:xfrm>
            <a:off x="1979712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19672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974452" y="4423467"/>
            <a:ext cx="411552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4283968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23928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278708" y="4423467"/>
            <a:ext cx="673828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75856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9872" y="384466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6588223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228183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580111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724127" y="38446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5400000" flipV="1">
            <a:off x="6413469" y="4009351"/>
            <a:ext cx="981530" cy="594076"/>
          </a:xfrm>
          <a:prstGeom prst="parallelogram">
            <a:avLst>
              <a:gd name="adj" fmla="val 86244"/>
            </a:avLst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외적과 행렬식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50" idx="3"/>
          </p:cNvCxnSpPr>
          <p:nvPr/>
        </p:nvCxnSpPr>
        <p:spPr>
          <a:xfrm>
            <a:off x="1514845" y="1711056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514845" y="2852936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01385" y="286405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91945" y="152639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91945" y="281143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9045" y="330018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11328" y="28944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463435" y="2486232"/>
            <a:ext cx="987514" cy="3588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455308" y="2273029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  <a:blipFill>
                <a:blip r:embed="rId2"/>
                <a:stretch>
                  <a:fillRect t="-20000" r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연결선 55"/>
          <p:cNvCxnSpPr/>
          <p:nvPr/>
        </p:nvCxnSpPr>
        <p:spPr>
          <a:xfrm>
            <a:off x="1154805" y="2265209"/>
            <a:ext cx="327591" cy="546225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에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수직인 벡터를 구해보자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blipFill>
                <a:blip r:embed="rId4"/>
                <a:stretch>
                  <a:fillRect t="-8955" r="-829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=(1,1,1)</a:t>
                </a:r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=(0,1,2)</a:t>
                </a:r>
              </a:p>
              <a:p>
                <a:r>
                  <a:rPr lang="ko-KR" altLang="en-US" smtClean="0"/>
                  <a:t>수직인 벡터를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(x,y,z) </a:t>
                </a:r>
                <a:r>
                  <a:rPr lang="ko-KR" altLang="en-US" smtClean="0"/>
                  <a:t>라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하면</a:t>
                </a:r>
                <a:r>
                  <a:rPr lang="en-US" altLang="ko-KR" smtClean="0"/>
                  <a:t>,</a:t>
                </a:r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 smtClean="0"/>
                  <a:t>=0,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=0</a:t>
                </a:r>
                <a:endParaRPr lang="ko-KR" altLang="en-US"/>
              </a:p>
              <a:p>
                <a:r>
                  <a:rPr lang="en-US" altLang="ko-KR" smtClean="0"/>
                  <a:t>x+y+z=0</a:t>
                </a:r>
              </a:p>
              <a:p>
                <a:r>
                  <a:rPr lang="en-US" altLang="ko-KR" smtClean="0"/>
                  <a:t>y+2z=0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(t,-2t,t)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mtClean="0"/>
                  <a:t> (1,-2,1)</a:t>
                </a:r>
                <a:endParaRPr lang="ko-KR" alt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blipFill>
                <a:blip r:embed="rId5"/>
                <a:stretch>
                  <a:fillRect l="-1351" t="-1729" r="-676" b="-3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i="1" smtClean="0">
                    <a:solidFill>
                      <a:schemeClr val="accent1"/>
                    </a:solidFill>
                  </a:rPr>
                  <a:t>※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z="160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 는 하나의 평면을 이루고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는 이 평면에 수직인 성분이다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blipFill>
                <a:blip r:embed="rId6"/>
                <a:stretch>
                  <a:fillRect l="-567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외적</a:t>
            </a:r>
            <a:r>
              <a:rPr lang="en-US" altLang="ko-KR" smtClean="0"/>
              <a:t>(cross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외적 </a:t>
                </a:r>
                <a:r>
                  <a:rPr lang="en-US" altLang="ko-KR" smtClean="0"/>
                  <a:t>: cross product, vector product, outer product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결과는 벡터임</a:t>
                </a:r>
                <a:r>
                  <a:rPr lang="en-US" altLang="ko-KR" smtClean="0"/>
                  <a:t>)</a:t>
                </a:r>
                <a:endParaRPr lang="ko-KR" alt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=ab sin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(a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가 만드는 평행사변형 면적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의 방향은 </a:t>
                </a:r>
                <a:r>
                  <a:rPr lang="en-US" altLang="ko-KR" smtClean="0"/>
                  <a:t>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에 수직인 방향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오른손 법칙</a:t>
                </a:r>
                <a:r>
                  <a:rPr lang="en-US" altLang="ko-KR" smtClean="0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blipFill>
                <a:blip r:embed="rId2"/>
                <a:stretch>
                  <a:fillRect l="-628" t="-2146" r="-105" b="-5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ross products (article) | Khan Aca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70658"/>
            <a:ext cx="1959104" cy="15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oss Product Calculator of Ve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50976"/>
            <a:ext cx="1756926" cy="13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20" y="3553947"/>
            <a:ext cx="2791256" cy="1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수직일때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/>
                  <a:t>=</a:t>
                </a:r>
                <a:r>
                  <a:rPr lang="en-US" altLang="ko-KR" smtClean="0"/>
                  <a:t>ab, </a:t>
                </a:r>
                <a:r>
                  <a:rPr lang="ko-KR" altLang="en-US" smtClean="0"/>
                  <a:t>수평일때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</a:t>
                </a:r>
                <a:r>
                  <a:rPr lang="ko-KR" altLang="en-US" smtClean="0"/>
                  <a:t>는 세 벡터가 만드는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blipFill>
                <a:blip r:embed="rId2"/>
                <a:stretch>
                  <a:fillRect l="-817" t="-2062" r="-409" b="-4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91011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27807"/>
            <a:ext cx="2326430" cy="1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707904" y="2420888"/>
            <a:ext cx="2304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71800" y="378904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벡터</a:t>
                </a:r>
                <a:endParaRPr lang="en-US" altLang="ko-KR" smtClean="0"/>
              </a:p>
              <a:p>
                <a:pPr lvl="1"/>
                <a:r>
                  <a:rPr lang="en-US" altLang="ko-KR" smtClean="0"/>
                  <a:t>(a,b)</a:t>
                </a:r>
                <a:r>
                  <a:rPr lang="en-US" altLang="ko-KR"/>
                  <a:t> </a:t>
                </a:r>
                <a:r>
                  <a:rPr lang="en-US" altLang="ko-KR" smtClean="0"/>
                  <a:t>×(c,d)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blipFill>
                <a:blip r:embed="rId2"/>
                <a:stretch>
                  <a:fillRect l="-1178" t="-4255" r="-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벡터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/>
                        <m:t>(</m:t>
                      </m:r>
                      <m:r>
                        <m:rPr>
                          <m:nor/>
                        </m:rPr>
                        <a:rPr lang="en-US" altLang="ko-KR"/>
                        <m:t>a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b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c</m:t>
                      </m:r>
                      <m:r>
                        <m:rPr>
                          <m:nor/>
                        </m:rPr>
                        <a:rPr lang="en-US" altLang="ko-KR"/>
                        <m:t>)×(</m:t>
                      </m:r>
                      <m:r>
                        <m:rPr>
                          <m:nor/>
                        </m:rPr>
                        <a:rPr lang="en-US" altLang="ko-KR"/>
                        <m:t>d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e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f</m:t>
                      </m:r>
                      <m:r>
                        <m:rPr>
                          <m:nor/>
                        </m:rPr>
                        <a:rPr lang="en-US" altLang="ko-KR"/>
                        <m:t>) 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84380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8782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72000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2818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36408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(</m:t>
                    </m:r>
                    <m:r>
                      <m:rPr>
                        <m:nor/>
                      </m:rPr>
                      <a:rPr lang="en-US" altLang="ko-KR" b="0" i="0" smtClean="0"/>
                      <m:t>1,2,3</m:t>
                    </m:r>
                    <m:r>
                      <m:rPr>
                        <m:nor/>
                      </m:rPr>
                      <a:rPr lang="en-US" altLang="ko-KR" smtClean="0"/>
                      <m:t>)×(</m:t>
                    </m:r>
                    <m:r>
                      <m:rPr>
                        <m:nor/>
                      </m:rPr>
                      <a:rPr lang="en-US" altLang="ko-KR" b="0" i="0" smtClean="0"/>
                      <m:t>2,3,4</m:t>
                    </m:r>
                    <m:r>
                      <m:rPr>
                        <m:nor/>
                      </m:rPr>
                      <a:rPr lang="en-US" altLang="ko-KR" smtClean="0"/>
                      <m:t>) 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1   2   3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2   3   4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=(-1,-2,-1)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  <a:blipFill>
                <a:blip r:embed="rId6"/>
                <a:stretch>
                  <a:fillRect r="-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정규직교좌표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  <a:blipFill>
                <a:blip r:embed="rId2"/>
                <a:stretch>
                  <a:fillRect t="-1987" r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>
          <a:xfrm>
            <a:off x="1741029" y="1827115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760743" y="2619203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19217" y="2577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3851" y="170080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476691" y="2613965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399914" y="2579121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111" y="29806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1747443" y="2608654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150" y="2141382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333" r="-15789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모서리가 둥근 직사각형 34"/>
          <p:cNvSpPr/>
          <p:nvPr/>
        </p:nvSpPr>
        <p:spPr>
          <a:xfrm>
            <a:off x="1115616" y="1700808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  <a:blipFill>
                <a:blip r:embed="rId6"/>
                <a:stretch>
                  <a:fillRect t="-1987" r="-17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 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</a:p>
              <a:p>
                <a:r>
                  <a:rPr lang="en-US" altLang="ko-KR" smtClean="0"/>
                  <a:t>                                = ad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- bc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</a:t>
                </a:r>
              </a:p>
              <a:p>
                <a:r>
                  <a:rPr lang="en-US" altLang="ko-KR"/>
                  <a:t> </a:t>
                </a:r>
                <a:r>
                  <a:rPr lang="en-US" altLang="ko-KR" smtClean="0"/>
                  <a:t>                               = (ad-bc)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  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  <a:blipFill>
                <a:blip r:embed="rId7"/>
                <a:stretch>
                  <a:fillRect l="-251" t="-3974" r="-3015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부피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)</a:t>
                </a:r>
                <a:r>
                  <a:rPr lang="en-US" altLang="ko-KR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세 벡터가 만드는 직육면체의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blipFill>
                <a:blip r:embed="rId2"/>
                <a:stretch>
                  <a:fillRect l="-906" t="-5310" r="-453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/>
          <p:nvPr/>
        </p:nvCxnSpPr>
        <p:spPr>
          <a:xfrm>
            <a:off x="173773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81755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7789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6099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4101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1805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mtClean="0"/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63398" y="3132881"/>
            <a:ext cx="490754" cy="379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0202038">
            <a:off x="3870234" y="2682009"/>
            <a:ext cx="1942230" cy="528444"/>
          </a:xfrm>
          <a:prstGeom prst="parallelogram">
            <a:avLst>
              <a:gd name="adj" fmla="val 146413"/>
            </a:avLst>
          </a:prstGeom>
          <a:solidFill>
            <a:srgbClr val="FF9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면적변화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1501928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45167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8107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265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>
          <a:xfrm flipH="1">
            <a:off x="1381181" y="3138963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2"/>
            <a:endCxn id="23" idx="0"/>
          </p:cNvCxnSpPr>
          <p:nvPr/>
        </p:nvCxnSpPr>
        <p:spPr>
          <a:xfrm>
            <a:off x="1953179" y="3138963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6700" y="1916832"/>
            <a:ext cx="0" cy="189242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19872" y="3564929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77352" y="34929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75031" y="3555637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34086" y="22821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4092810" y="3542277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096663" y="3123589"/>
            <a:ext cx="1024093" cy="42049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581471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85527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61391" y="3132881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61391" y="2700833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90717" y="3123693"/>
            <a:ext cx="2470" cy="45780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090431" y="2712523"/>
            <a:ext cx="463721" cy="79940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61391" y="2282146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면적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/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  <a:blipFill>
                <a:blip r:embed="rId8"/>
                <a:stretch>
                  <a:fillRect l="-3509" t="-4717" r="-3070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baseline="-250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면적도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en-US" sz="1600" smtClean="0"/>
                  <a:t> 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blipFill>
                <a:blip r:embed="rId9"/>
                <a:stretch>
                  <a:fillRect l="-357" t="-4167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자유형 57"/>
          <p:cNvSpPr/>
          <p:nvPr/>
        </p:nvSpPr>
        <p:spPr>
          <a:xfrm>
            <a:off x="5167016" y="2498305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덧셈 </a:t>
            </a:r>
            <a:r>
              <a:rPr lang="en-US" altLang="ko-KR" smtClean="0"/>
              <a:t>(sum)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073596" y="3423148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073596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551287" y="3423148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50403" y="403300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981998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7766" y="403300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519361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4737892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225552" y="4235973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5225552" y="3356992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809900" y="342314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00271" y="3384970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732240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457200" y="4928245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방법</a:t>
            </a:r>
            <a:r>
              <a:rPr lang="en-US" altLang="ko-KR" sz="1600" smtClean="0"/>
              <a:t>1: </a:t>
            </a:r>
            <a:r>
              <a:rPr lang="ko-KR" altLang="en-US" sz="1600" smtClean="0"/>
              <a:t>첫번째 벡터의 끝에 두번째 벡터를 연결한다</a:t>
            </a:r>
            <a:endParaRPr lang="en-US" altLang="ko-KR" sz="1600" smtClean="0"/>
          </a:p>
          <a:p>
            <a:r>
              <a:rPr lang="ko-KR" altLang="en-US" sz="1600" smtClean="0"/>
              <a:t>방법</a:t>
            </a:r>
            <a:r>
              <a:rPr lang="en-US" altLang="ko-KR" sz="1600" smtClean="0"/>
              <a:t>2: </a:t>
            </a:r>
            <a:r>
              <a:rPr lang="ko-KR" altLang="en-US" sz="1600" smtClean="0"/>
              <a:t>두벡터의 시작점을 일치시키고 평행사변형을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그린다</a:t>
            </a:r>
            <a:endParaRPr lang="en-US" altLang="ko-KR" sz="1600"/>
          </a:p>
        </p:txBody>
      </p:sp>
      <p:cxnSp>
        <p:nvCxnSpPr>
          <p:cNvPr id="46" name="직선 연결선 45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ct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44654"/>
            <a:ext cx="2574476" cy="15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정육면체 62"/>
          <p:cNvSpPr/>
          <p:nvPr/>
        </p:nvSpPr>
        <p:spPr>
          <a:xfrm rot="1486773">
            <a:off x="4639341" y="2202088"/>
            <a:ext cx="792088" cy="783942"/>
          </a:xfrm>
          <a:prstGeom prst="cub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부피변화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43" idx="3"/>
          </p:cNvCxnSpPr>
          <p:nvPr/>
        </p:nvCxnSpPr>
        <p:spPr>
          <a:xfrm>
            <a:off x="5072372" y="1885474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072372" y="3027354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58912" y="30384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549472" y="17008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4549472" y="29858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26572" y="34746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968855" y="306885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5020961" y="2879260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458754" y="2746602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012835" y="2447447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615988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832012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1237" y="30052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69663" y="33117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66" name="직선 화살표 연결선 65"/>
          <p:cNvCxnSpPr>
            <a:endCxn id="64" idx="0"/>
          </p:cNvCxnSpPr>
          <p:nvPr/>
        </p:nvCxnSpPr>
        <p:spPr>
          <a:xfrm flipH="1">
            <a:off x="1201347" y="2626423"/>
            <a:ext cx="364422" cy="37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38" idx="2"/>
            <a:endCxn id="65" idx="0"/>
          </p:cNvCxnSpPr>
          <p:nvPr/>
        </p:nvCxnSpPr>
        <p:spPr>
          <a:xfrm>
            <a:off x="1728479" y="2700195"/>
            <a:ext cx="141294" cy="61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/>
          <p:cNvCxnSpPr/>
          <p:nvPr/>
        </p:nvCxnSpPr>
        <p:spPr>
          <a:xfrm>
            <a:off x="1906916" y="2635809"/>
            <a:ext cx="302433" cy="30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2131398" y="28439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z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부피의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</m:oMath>
                </a14:m>
                <a:endParaRPr lang="en-US" altLang="ko-KR" sz="1600" baseline="-250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부피도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</m:oMath>
                </a14:m>
                <a:r>
                  <a:rPr lang="ko-KR" altLang="en-US" sz="1600" smtClean="0"/>
                  <a:t>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blipFill>
                <a:blip r:embed="rId6"/>
                <a:stretch>
                  <a:fillRect l="-335" b="-10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부피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  <a:blipFill>
                <a:blip r:embed="rId7"/>
                <a:stretch>
                  <a:fillRect l="-3333" t="-4717" r="-1667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자유형 74"/>
          <p:cNvSpPr/>
          <p:nvPr/>
        </p:nvSpPr>
        <p:spPr>
          <a:xfrm>
            <a:off x="5436096" y="2167991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/>
              <p:cNvSpPr/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9" name="직사각형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(Determinant)</a:t>
            </a:r>
            <a:r>
              <a:rPr lang="ko-KR" altLang="en-US" smtClean="0"/>
              <a:t>의 정의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면적이나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부피의 변화율</a:t>
                </a:r>
                <a:r>
                  <a:rPr lang="ko-KR" altLang="en-US" sz="1600" smtClean="0"/>
                  <a:t>을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행렬식</a:t>
                </a:r>
                <a:r>
                  <a:rPr lang="en-US" altLang="ko-KR" sz="1600" smtClean="0"/>
                  <a:t>(determinant) </a:t>
                </a:r>
                <a:r>
                  <a:rPr lang="ko-KR" altLang="en-US" sz="1600" smtClean="0"/>
                  <a:t>이라고 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앞에서 봤듯이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행렬의 열벡터들은 좌표축이 변환된 벡터들이다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이들 열벡터들의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∙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×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)</m:t>
                    </m:r>
                    <m:r>
                      <m:rPr>
                        <m:nor/>
                      </m:rPr>
                      <a:rPr lang="en-US" altLang="ko-KR" sz="1600" b="0" i="0" smtClean="0"/>
                      <m:t> </m:t>
                    </m:r>
                  </m:oMath>
                </a14:m>
                <a:r>
                  <a:rPr lang="ko-KR" altLang="en-US" sz="1600" smtClean="0"/>
                  <a:t>값이 곧 행렬식이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blipFill>
                <a:blip r:embed="rId2"/>
                <a:stretch>
                  <a:fillRect l="-340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i="1" baseline="30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오른쪽 화살표 35"/>
          <p:cNvSpPr/>
          <p:nvPr/>
        </p:nvSpPr>
        <p:spPr>
          <a:xfrm>
            <a:off x="2483768" y="298764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행렬식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pPr marL="0" lvl="1"/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여기서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60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smtClean="0">
                    <a:solidFill>
                      <a:schemeClr val="accent1"/>
                    </a:solidFill>
                  </a:rPr>
                  <a:t>인 이유는 설명이 쉽지 않다</a:t>
                </a:r>
                <a:endParaRPr lang="en-US" altLang="ko-KR" sz="160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그렇지만 실제 계산을 해보면 같음을 알 수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이와 같이</a:t>
                </a:r>
                <a:r>
                  <a:rPr lang="en-US" altLang="ko-KR" sz="1600" smtClean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벡터의 </a:t>
                </a:r>
                <a:r>
                  <a:rPr lang="ko-KR" altLang="en-US" sz="1600" i="1" smtClean="0">
                    <a:solidFill>
                      <a:srgbClr val="FF0000"/>
                    </a:solidFill>
                  </a:rPr>
                  <a:t>외적과 행렬식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은 깊은 관계가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  <a:blipFill>
                <a:blip r:embed="rId6"/>
                <a:stretch>
                  <a:fillRect l="-800" t="-2190" b="-10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81026" y="29535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부피의 변화율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76056" y="431222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열벡터가 만드는 부피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4636076" y="4330837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6383428" y="298795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3954062"/>
            <a:ext cx="843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=0 </a:t>
            </a:r>
            <a:r>
              <a:rPr lang="ko-KR" altLang="en-US" smtClean="0"/>
              <a:t>의미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600" smtClean="0"/>
                  <a:t>A</a:t>
                </a:r>
                <a:r>
                  <a:rPr lang="ko-KR" altLang="en-US" sz="1600" smtClean="0"/>
                  <a:t>의 행렬식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smtClean="0"/>
                  <a:t> 는 부피의 변화율을 의미한다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은</a:t>
                </a:r>
                <a:r>
                  <a:rPr lang="en-US" altLang="ko-KR" sz="1600" smtClean="0"/>
                  <a:t>, A</a:t>
                </a:r>
                <a:r>
                  <a:rPr lang="ko-KR" altLang="en-US" sz="1600" smtClean="0"/>
                  <a:t>의 변환에 의해 부피가 </a:t>
                </a:r>
                <a:r>
                  <a:rPr lang="en-US" altLang="ko-KR" sz="1600" smtClean="0"/>
                  <a:t>0 </a:t>
                </a:r>
                <a:r>
                  <a:rPr lang="ko-KR" altLang="en-US" sz="1600" smtClean="0"/>
                  <a:t>이 된다는 의미이다 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blipFill>
                <a:blip r:embed="rId2"/>
                <a:stretch>
                  <a:fillRect l="-428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/>
          <p:cNvCxnSpPr/>
          <p:nvPr/>
        </p:nvCxnSpPr>
        <p:spPr>
          <a:xfrm>
            <a:off x="3356577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5619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1206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80578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822719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99819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 rot="19532136">
            <a:off x="2347254" y="3189463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60728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5" name="직선 연결선 24"/>
          <p:cNvCxnSpPr>
            <a:stCxn id="23" idx="4"/>
          </p:cNvCxnSpPr>
          <p:nvPr/>
        </p:nvCxnSpPr>
        <p:spPr>
          <a:xfrm flipH="1" flipV="1">
            <a:off x="3331455" y="3477043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3325220" y="3183307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4" idx="3"/>
          </p:cNvCxnSpPr>
          <p:nvPr/>
        </p:nvCxnSpPr>
        <p:spPr>
          <a:xfrm flipH="1">
            <a:off x="3323328" y="3381024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>
            <a:off x="1891812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981134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68144" y="3068960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공간이</a:t>
            </a:r>
            <a:endParaRPr lang="en-US" altLang="ko-KR" smtClean="0"/>
          </a:p>
          <a:p>
            <a:r>
              <a:rPr lang="ko-KR" altLang="en-US" smtClean="0"/>
              <a:t>평면으로 축소변환됨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7200" y="465681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위와 같은 경우</a:t>
            </a:r>
            <a:r>
              <a:rPr lang="en-US" altLang="ko-KR" sz="1600" smtClean="0"/>
              <a:t>, </a:t>
            </a:r>
            <a:r>
              <a:rPr lang="ko-KR" altLang="en-US" sz="1600" smtClean="0"/>
              <a:t>평면으로 변환되므로 </a:t>
            </a:r>
            <a:r>
              <a:rPr lang="ko-KR" altLang="en-US" sz="1600" b="1" smtClean="0">
                <a:solidFill>
                  <a:srgbClr val="FF0000"/>
                </a:solidFill>
              </a:rPr>
              <a:t>부피가 </a:t>
            </a:r>
            <a:r>
              <a:rPr lang="en-US" altLang="ko-KR" sz="1600" b="1" smtClean="0">
                <a:solidFill>
                  <a:srgbClr val="FF0000"/>
                </a:solidFill>
              </a:rPr>
              <a:t>0 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</a:t>
            </a:r>
            <a:r>
              <a:rPr lang="ko-KR" altLang="en-US" sz="1600" smtClean="0"/>
              <a:t>행렬식이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된다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이렇게 된 근본 이유는</a:t>
            </a:r>
            <a:r>
              <a:rPr lang="en-US" altLang="ko-KR" sz="1600" smtClean="0"/>
              <a:t>, A</a:t>
            </a:r>
            <a:r>
              <a:rPr lang="ko-KR" altLang="en-US" sz="1600" smtClean="0"/>
              <a:t>의 열벡터가 </a:t>
            </a:r>
            <a:r>
              <a:rPr lang="ko-KR" altLang="en-US" sz="1600" b="1" smtClean="0">
                <a:solidFill>
                  <a:srgbClr val="FF0000"/>
                </a:solidFill>
              </a:rPr>
              <a:t>종속</a:t>
            </a:r>
            <a:r>
              <a:rPr lang="ko-KR" altLang="en-US" sz="1600" smtClean="0"/>
              <a:t>이기 때문이다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종속 변환이므로 역행렬도 존재하지 않는다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축소한 것을 되돌릴 수 없다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688032" y="5805115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</a:t>
            </a:r>
            <a:r>
              <a:rPr lang="ko-KR" altLang="en-US" smtClean="0"/>
              <a:t>행렬식</a:t>
            </a:r>
            <a:r>
              <a:rPr lang="en-US" altLang="ko-KR" smtClean="0"/>
              <a:t>=0] == </a:t>
            </a:r>
            <a:r>
              <a:rPr lang="ko-KR" altLang="en-US" smtClean="0"/>
              <a:t>열벡터가 종속 </a:t>
            </a:r>
            <a:r>
              <a:rPr lang="en-US" altLang="ko-KR" smtClean="0"/>
              <a:t>== </a:t>
            </a:r>
            <a:r>
              <a:rPr lang="ko-KR" altLang="en-US"/>
              <a:t>공간축소 </a:t>
            </a:r>
            <a:r>
              <a:rPr lang="en-US" altLang="ko-KR"/>
              <a:t>== </a:t>
            </a:r>
            <a:r>
              <a:rPr lang="ko-KR" altLang="en-US" smtClean="0"/>
              <a:t>역행렬</a:t>
            </a:r>
            <a:r>
              <a:rPr lang="en-US" altLang="ko-KR" smtClean="0"/>
              <a:t>X == 1</a:t>
            </a:r>
            <a:r>
              <a:rPr lang="ko-KR" altLang="en-US" smtClean="0"/>
              <a:t>대</a:t>
            </a:r>
            <a:r>
              <a:rPr lang="en-US" altLang="ko-KR" smtClean="0"/>
              <a:t>1</a:t>
            </a:r>
            <a:r>
              <a:rPr lang="ko-KR" altLang="en-US" smtClean="0"/>
              <a:t>매핑</a:t>
            </a:r>
            <a:r>
              <a:rPr lang="en-US" altLang="ko-KR" smtClean="0"/>
              <a:t>X </a:t>
            </a:r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192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en-US" altLang="ko-KR" sz="1600" i="1" smtClean="0">
                    <a:latin typeface="Cambria Math" panose="02040503050406030204" pitchFamily="18" charset="0"/>
                  </a:rPr>
                  <a:t>=1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이면 역행렬이 없다</a:t>
                </a:r>
                <a:endParaRPr lang="ko-KR" altLang="en-US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600" smtClean="0"/>
                  <a:t>0 </a:t>
                </a:r>
                <a:r>
                  <a:rPr lang="ko-KR" altLang="en-US" sz="1600"/>
                  <a:t>이면 역행렬이 </a:t>
                </a:r>
                <a:r>
                  <a:rPr lang="ko-KR" altLang="en-US" sz="1600" smtClean="0"/>
                  <a:t>있다</a:t>
                </a:r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-1</a:t>
                </a:r>
                <a:r>
                  <a:rPr lang="en-US" altLang="ko-KR" sz="1600" smtClean="0"/>
                  <a:t> = 1/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2</a:t>
                </a:r>
                <a:endParaRPr lang="ko-KR" altLang="en-US" sz="1600" baseline="300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AAA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3</a:t>
                </a:r>
                <a:r>
                  <a:rPr lang="en-US" altLang="ko-KR" sz="1600" smtClean="0"/>
                  <a:t>         </a:t>
                </a:r>
                <a:endParaRPr lang="en-US" altLang="ko-KR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kA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sz="1600" i="1" baseline="3000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/>
                  <a:t>(3</a:t>
                </a:r>
                <a:r>
                  <a:rPr lang="ko-KR" altLang="en-US" sz="1200"/>
                  <a:t>차원벡터일때</a:t>
                </a:r>
                <a:r>
                  <a:rPr lang="en-US" altLang="ko-KR" sz="1200"/>
                  <a:t>)</a:t>
                </a:r>
                <a:r>
                  <a:rPr lang="en-US" altLang="ko-KR" sz="160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부피변화가 없다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직접 계산으로 증명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공간축소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대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 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매핑이므로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만큼 늘어났다가 줄임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만큼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커지고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다시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만큼 커짐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열벡터 각각이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k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배로 늘어남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모서리가 둥근 직사각형 29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행렬식을 열벡터들이 만드는 부피로 생각하면 위의 모든 증명을 쉽게 이해할 수 있다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외적 등 벡터기하학에 대한 이해가 중요한 이유이다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행렬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blipFill>
                <a:blip r:embed="rId2"/>
                <a:stretch>
                  <a:fillRect l="-1902" t="-4255" r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행렬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240196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27784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98112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13217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92224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ei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fh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b(di-fg) + c(dh-eg)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  <a:blipFill>
                <a:blip r:embed="rId5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076713" y="2915652"/>
            <a:ext cx="792089" cy="208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17290" y="4365104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smtClean="0"/>
              <a:t>어떤 행벡터나 열벡터를 기준으로 잡아 계산해도 된다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/>
          <p:nvPr/>
        </p:nvCxnSpPr>
        <p:spPr>
          <a:xfrm>
            <a:off x="2401968" y="497171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987824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8112" y="522920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11960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364088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22248" y="5517232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mtClean="0"/>
                  <a:t>(di-fg) + e(ai-cg) - h(af-cd)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  <a:blipFill>
                <a:blip r:embed="rId8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/>
          <p:cNvSpPr/>
          <p:nvPr/>
        </p:nvSpPr>
        <p:spPr>
          <a:xfrm>
            <a:off x="1331640" y="4864299"/>
            <a:ext cx="354522" cy="72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08420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부호규칙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0864" y="6309320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 이상 </a:t>
            </a:r>
            <a:r>
              <a:rPr lang="en-US" altLang="ko-KR" smtClean="0"/>
              <a:t>: 3</a:t>
            </a:r>
            <a:r>
              <a:rPr lang="ko-KR" altLang="en-US" smtClean="0"/>
              <a:t>차원행렬과 계산 방법이 유사하다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828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계산의 일반화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ijk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ia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ja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20" y="1770315"/>
            <a:ext cx="3908556" cy="7334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52256" y="1567825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/>
              <a:t>Levi-Civita symbol</a:t>
            </a:r>
            <a:endParaRPr lang="ko-KR" altLang="en-US" sz="1200" u="sng"/>
          </a:p>
        </p:txBody>
      </p:sp>
      <p:sp>
        <p:nvSpPr>
          <p:cNvPr id="36" name="TextBox 35"/>
          <p:cNvSpPr txBox="1"/>
          <p:nvPr/>
        </p:nvSpPr>
        <p:spPr>
          <a:xfrm>
            <a:off x="755576" y="350100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</a:t>
            </a: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210698"/>
            <a:ext cx="4434866" cy="35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여러가지 행렬변환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단위행렬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0 0  0 1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r>
                  <a:rPr lang="en-US" altLang="ko-KR" smtClean="0"/>
                  <a:t>A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= </a:t>
                </a:r>
                <a:r>
                  <a:rPr lang="en-US" altLang="ko-KR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A = A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r>
                  <a:rPr lang="en-US" altLang="ko-KR">
                    <a:latin typeface="Consolas" panose="020B0609020204030204" pitchFamily="49" charset="0"/>
                  </a:rPr>
                  <a:t>AIB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AB = IAIBI</a:t>
                </a:r>
                <a:endParaRPr lang="en-US" altLang="ko-KR" smtClean="0"/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II = III = IIIII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baseline="30000" smtClean="0">
                    <a:latin typeface="Consolas" panose="020B0609020204030204" pitchFamily="49" charset="0"/>
                  </a:rPr>
                  <a:t>T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AX = Y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AX = IY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  <a:blipFill>
                <a:blip r:embed="rId2"/>
                <a:stretch>
                  <a:fillRect l="-1685" b="-2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단위행렬은 벡터를 같은 벡터로 변환한다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항등변환</a:t>
                </a:r>
                <a:r>
                  <a:rPr lang="en-US" altLang="ko-KR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blipFill>
                <a:blip r:embed="rId3"/>
                <a:stretch>
                  <a:fillRect l="-873" t="-3315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3 0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0 0  0 4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67944" y="163494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대각행렬은 단위행렬과 비슷하지만</a:t>
            </a:r>
            <a:endParaRPr lang="en-US" altLang="ko-KR" smtClean="0"/>
          </a:p>
          <a:p>
            <a:r>
              <a:rPr lang="ko-KR" altLang="en-US" smtClean="0"/>
              <a:t>대각선 값들이 </a:t>
            </a:r>
            <a:r>
              <a:rPr lang="en-US" altLang="ko-KR" smtClean="0"/>
              <a:t>1</a:t>
            </a:r>
            <a:r>
              <a:rPr lang="ko-KR" altLang="en-US" smtClean="0"/>
              <a:t>이 아닐 수 있다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※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대각행렬은 대각값 만큼 해당축으로 늘려주는 변환이다</a:t>
                </a:r>
                <a:endParaRPr lang="en-US" altLang="ko-KR" sz="1400" smtClean="0">
                  <a:solidFill>
                    <a:schemeClr val="accent1"/>
                  </a:solidFill>
                </a:endParaRPr>
              </a:p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x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, y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 늘림</a:t>
                </a:r>
                <a:endParaRPr lang="ko-KR" alt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blipFill>
                <a:blip r:embed="rId5"/>
                <a:stretch>
                  <a:fillRect l="-381" t="-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667100" y="603828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673755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24242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3903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8378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2238373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3" name="직사각형 32"/>
          <p:cNvSpPr/>
          <p:nvPr/>
        </p:nvSpPr>
        <p:spPr>
          <a:xfrm>
            <a:off x="5691436" y="6038282"/>
            <a:ext cx="846732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698091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348578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8239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572714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5262709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908419" y="580526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웃는 얼굴 40"/>
          <p:cNvSpPr/>
          <p:nvPr/>
        </p:nvSpPr>
        <p:spPr>
          <a:xfrm>
            <a:off x="2693712" y="6057292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웃는 얼굴 41"/>
          <p:cNvSpPr/>
          <p:nvPr/>
        </p:nvSpPr>
        <p:spPr>
          <a:xfrm>
            <a:off x="5775828" y="6029765"/>
            <a:ext cx="737925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086142" y="551723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 </a:t>
            </a:r>
            <a:r>
              <a:rPr lang="en-US" altLang="ko-KR" smtClean="0"/>
              <a:t>(</a:t>
            </a:r>
            <a:r>
              <a:rPr lang="ko-KR" altLang="en-US" smtClean="0"/>
              <a:t>음수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0    1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대각값이 </a:t>
            </a:r>
            <a:r>
              <a:rPr lang="en-US" altLang="ko-KR" smtClean="0"/>
              <a:t>-1</a:t>
            </a:r>
            <a:r>
              <a:rPr lang="ko-KR" altLang="en-US" smtClean="0"/>
              <a:t>인</a:t>
            </a:r>
            <a:r>
              <a:rPr lang="en-US" altLang="ko-KR" smtClean="0"/>
              <a:t> </a:t>
            </a:r>
            <a:r>
              <a:rPr lang="ko-KR" altLang="en-US" smtClean="0"/>
              <a:t>경우 축대칭 변환이다 </a:t>
            </a:r>
            <a:r>
              <a:rPr lang="en-US" altLang="ko-KR" smtClean="0"/>
              <a:t>(</a:t>
            </a:r>
            <a:r>
              <a:rPr lang="ko-KR" altLang="en-US" smtClean="0"/>
              <a:t>거울상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0   1   0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flipV="1">
            <a:off x="5143265" y="5517232"/>
            <a:ext cx="424241" cy="373682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7272</TotalTime>
  <Words>5568</Words>
  <Application>Microsoft Office PowerPoint</Application>
  <PresentationFormat>화면 슬라이드 쇼(4:3)</PresentationFormat>
  <Paragraphs>1570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2" baseType="lpstr">
      <vt:lpstr>맑은 고딕</vt:lpstr>
      <vt:lpstr>Arial</vt:lpstr>
      <vt:lpstr>Cambria Math</vt:lpstr>
      <vt:lpstr>Consolas</vt:lpstr>
      <vt:lpstr>Wingdings</vt:lpstr>
      <vt:lpstr>Office 테마</vt:lpstr>
      <vt:lpstr>벡터와 행렬</vt:lpstr>
      <vt:lpstr>추천 교재</vt:lpstr>
      <vt:lpstr>벡터와 행렬과 데이터</vt:lpstr>
      <vt:lpstr>벡터의 기본</vt:lpstr>
      <vt:lpstr>벡터는 무엇인가</vt:lpstr>
      <vt:lpstr>방향은 같고 크기만 다르다면?</vt:lpstr>
      <vt:lpstr>방향이 다르다면?</vt:lpstr>
      <vt:lpstr>크기가 같다면?</vt:lpstr>
      <vt:lpstr>벡터의 덧셈 (sum)</vt:lpstr>
      <vt:lpstr>벡터의 뺄셈</vt:lpstr>
      <vt:lpstr>벡터는 한 점으로 표현할 수 있다</vt:lpstr>
      <vt:lpstr>좌표계에서의 벡터 표현</vt:lpstr>
      <vt:lpstr>벡터의 기본 성질</vt:lpstr>
      <vt:lpstr>깊게 생각해 볼 것들</vt:lpstr>
      <vt:lpstr>직교 좌표계</vt:lpstr>
      <vt:lpstr>거리 (distance)</vt:lpstr>
      <vt:lpstr>데이터에서의 거리</vt:lpstr>
      <vt:lpstr>벡터의 곱셈 - 내적</vt:lpstr>
      <vt:lpstr>좌표에서의 내적</vt:lpstr>
      <vt:lpstr>내적을 이용한 벡터 각도 구하기</vt:lpstr>
      <vt:lpstr>내적의 분배법칙</vt:lpstr>
      <vt:lpstr>내적과 표준단위벡터</vt:lpstr>
      <vt:lpstr>내적으로 구하는 길이와 거리</vt:lpstr>
      <vt:lpstr>수직인 벡터 구하기</vt:lpstr>
      <vt:lpstr>내적과 정사영</vt:lpstr>
      <vt:lpstr>정규직교좌표계와 벡터성분</vt:lpstr>
      <vt:lpstr>벡터 기하학</vt:lpstr>
      <vt:lpstr>평면에서의 직선 방정식</vt:lpstr>
      <vt:lpstr>좌표 없이 벡터로 직선 표현</vt:lpstr>
      <vt:lpstr>두 점을 지나는 직선</vt:lpstr>
      <vt:lpstr>평면 방정식</vt:lpstr>
      <vt:lpstr>평면 방정식의 이해</vt:lpstr>
      <vt:lpstr>평면 방정식 생성</vt:lpstr>
      <vt:lpstr>두 벡터와 평행한 평면</vt:lpstr>
      <vt:lpstr>평면 두개가 만나면?</vt:lpstr>
      <vt:lpstr>3차원에서 직선의 방정식은?</vt:lpstr>
      <vt:lpstr>행렬의 개념</vt:lpstr>
      <vt:lpstr>행렬이란?</vt:lpstr>
      <vt:lpstr>행과 열</vt:lpstr>
      <vt:lpstr>행렬의 모양</vt:lpstr>
      <vt:lpstr>행렬의 스칼라곱과 덧셈</vt:lpstr>
      <vt:lpstr>행렬은 신경망의 핵심 도구이다</vt:lpstr>
      <vt:lpstr>행렬곱 (matrix product)</vt:lpstr>
      <vt:lpstr>행렬곱이 가능한가?</vt:lpstr>
      <vt:lpstr>AB ≠ BA</vt:lpstr>
      <vt:lpstr>행렬의 성분표시</vt:lpstr>
      <vt:lpstr>행렬곱의 성질</vt:lpstr>
      <vt:lpstr>연립일차방정식</vt:lpstr>
      <vt:lpstr>해의 있음/없음</vt:lpstr>
      <vt:lpstr>행소거법</vt:lpstr>
      <vt:lpstr>중복해</vt:lpstr>
      <vt:lpstr>전치행렬</vt:lpstr>
      <vt:lpstr>행렬과 벡터</vt:lpstr>
      <vt:lpstr>항등행렬</vt:lpstr>
      <vt:lpstr>역행렬</vt:lpstr>
      <vt:lpstr>역행렬 공식</vt:lpstr>
      <vt:lpstr>역행렬 소거법</vt:lpstr>
      <vt:lpstr>역행렬의 성질</vt:lpstr>
      <vt:lpstr>역행렬이 없는 경우는?</vt:lpstr>
      <vt:lpstr>행렬방정식의 특징</vt:lpstr>
      <vt:lpstr>다시 벡터</vt:lpstr>
      <vt:lpstr>벡터들로 만드는 공간</vt:lpstr>
      <vt:lpstr>벡터의 독립과 종속</vt:lpstr>
      <vt:lpstr>독립의 판단법</vt:lpstr>
      <vt:lpstr>공간과 차원과 기저</vt:lpstr>
      <vt:lpstr>데이터 관점의 독립성</vt:lpstr>
      <vt:lpstr>행렬 변환</vt:lpstr>
      <vt:lpstr>행렬은 변환</vt:lpstr>
      <vt:lpstr>신경망도 변환이다</vt:lpstr>
      <vt:lpstr>행렬변환의 성질</vt:lpstr>
      <vt:lpstr>행렬은 선형변환</vt:lpstr>
      <vt:lpstr>선형변환의 특징</vt:lpstr>
      <vt:lpstr>좌표의 이동</vt:lpstr>
      <vt:lpstr>변환과 내적</vt:lpstr>
      <vt:lpstr>3차원 예제</vt:lpstr>
      <vt:lpstr>3x2 행렬의 변환</vt:lpstr>
      <vt:lpstr>2x3 행렬의 변환</vt:lpstr>
      <vt:lpstr>열벡터가 종속이면?</vt:lpstr>
      <vt:lpstr>열벡터가 독립이면?</vt:lpstr>
      <vt:lpstr>행벡터의 종속/독립</vt:lpstr>
      <vt:lpstr>행렬의 중첩 AB</vt:lpstr>
      <vt:lpstr>외적과 행렬식</vt:lpstr>
      <vt:lpstr>수직인 벡터</vt:lpstr>
      <vt:lpstr>벡터의 외적(cross product)</vt:lpstr>
      <vt:lpstr>외적의 성질</vt:lpstr>
      <vt:lpstr>외적 계산법</vt:lpstr>
      <vt:lpstr>외적과 정규직교좌표</vt:lpstr>
      <vt:lpstr>외적과 부피</vt:lpstr>
      <vt:lpstr>행렬변환에서의 면적변화</vt:lpstr>
      <vt:lpstr>행렬변환에서의 부피변화</vt:lpstr>
      <vt:lpstr>행렬식(Determinant)의 정의</vt:lpstr>
      <vt:lpstr>행렬식=0 의미</vt:lpstr>
      <vt:lpstr>행렬식의 성질</vt:lpstr>
      <vt:lpstr>행렬식 계산법</vt:lpstr>
      <vt:lpstr>행렬식 계산의 일반화</vt:lpstr>
      <vt:lpstr>여러가지 행렬변환</vt:lpstr>
      <vt:lpstr>단위행렬</vt:lpstr>
      <vt:lpstr>대각행렬</vt:lpstr>
      <vt:lpstr>대각행렬 (음수)</vt:lpstr>
      <vt:lpstr>치환</vt:lpstr>
      <vt:lpstr>일반변환</vt:lpstr>
      <vt:lpstr>종속변환</vt:lpstr>
      <vt:lpstr>|A|=1</vt:lpstr>
      <vt:lpstr>ATA=I</vt:lpstr>
      <vt:lpstr>변환의 핵심 - 회전변환</vt:lpstr>
      <vt:lpstr>회전변환 성질</vt:lpstr>
      <vt:lpstr>회전변환 성질</vt:lpstr>
      <vt:lpstr>좌표변환</vt:lpstr>
      <vt:lpstr>좌표변환의 개념(1)</vt:lpstr>
      <vt:lpstr>좌표변환의 개념(2)</vt:lpstr>
      <vt:lpstr>좌표변환 행렬</vt:lpstr>
      <vt:lpstr>정규직교좌표로의 변환</vt:lpstr>
      <vt:lpstr>좌표 회전변환</vt:lpstr>
      <vt:lpstr>좌표회전변환과 일반회전변환</vt:lpstr>
      <vt:lpstr>좌표변환과 벡터내적</vt:lpstr>
      <vt:lpstr>A의 좌표변환</vt:lpstr>
      <vt:lpstr>데이터 관점의 좌표변환</vt:lpstr>
      <vt:lpstr>고유벡터와 대각화</vt:lpstr>
      <vt:lpstr>행렬의 불변 속성</vt:lpstr>
      <vt:lpstr>고유값/고유벡터 정의</vt:lpstr>
      <vt:lpstr>대각화</vt:lpstr>
      <vt:lpstr>대각화 가능여부</vt:lpstr>
      <vt:lpstr>3차원 행렬의 대각화</vt:lpstr>
      <vt:lpstr>고유벡터가 직교인 경우</vt:lpstr>
      <vt:lpstr>고유벡터의 의미</vt:lpstr>
      <vt:lpstr>행렬의 기하학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기초</dc:title>
  <dc:creator/>
  <cp:lastModifiedBy>user</cp:lastModifiedBy>
  <cp:revision>441</cp:revision>
  <dcterms:created xsi:type="dcterms:W3CDTF">2019-01-17T00:58:44Z</dcterms:created>
  <dcterms:modified xsi:type="dcterms:W3CDTF">2023-03-01T06:54:21Z</dcterms:modified>
</cp:coreProperties>
</file>